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148"/>
  </p:notesMasterIdLst>
  <p:sldIdLst>
    <p:sldId id="257" r:id="rId2"/>
    <p:sldId id="258" r:id="rId3"/>
    <p:sldId id="259" r:id="rId4"/>
    <p:sldId id="260" r:id="rId5"/>
    <p:sldId id="357" r:id="rId6"/>
    <p:sldId id="3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59" r:id="rId21"/>
    <p:sldId id="360" r:id="rId22"/>
    <p:sldId id="386" r:id="rId23"/>
    <p:sldId id="275" r:id="rId24"/>
    <p:sldId id="361" r:id="rId25"/>
    <p:sldId id="387" r:id="rId26"/>
    <p:sldId id="276" r:id="rId27"/>
    <p:sldId id="388" r:id="rId28"/>
    <p:sldId id="362" r:id="rId29"/>
    <p:sldId id="277" r:id="rId30"/>
    <p:sldId id="363" r:id="rId31"/>
    <p:sldId id="364" r:id="rId32"/>
    <p:sldId id="365" r:id="rId33"/>
    <p:sldId id="278" r:id="rId34"/>
    <p:sldId id="366" r:id="rId35"/>
    <p:sldId id="367" r:id="rId36"/>
    <p:sldId id="279" r:id="rId37"/>
    <p:sldId id="368" r:id="rId38"/>
    <p:sldId id="280" r:id="rId39"/>
    <p:sldId id="281" r:id="rId40"/>
    <p:sldId id="374" r:id="rId41"/>
    <p:sldId id="375" r:id="rId42"/>
    <p:sldId id="376" r:id="rId43"/>
    <p:sldId id="282" r:id="rId44"/>
    <p:sldId id="283" r:id="rId45"/>
    <p:sldId id="284" r:id="rId46"/>
    <p:sldId id="369" r:id="rId47"/>
    <p:sldId id="285" r:id="rId48"/>
    <p:sldId id="371" r:id="rId49"/>
    <p:sldId id="286" r:id="rId50"/>
    <p:sldId id="377" r:id="rId51"/>
    <p:sldId id="378" r:id="rId52"/>
    <p:sldId id="379" r:id="rId53"/>
    <p:sldId id="287" r:id="rId54"/>
    <p:sldId id="288" r:id="rId55"/>
    <p:sldId id="372" r:id="rId56"/>
    <p:sldId id="373" r:id="rId57"/>
    <p:sldId id="289" r:id="rId58"/>
    <p:sldId id="290" r:id="rId59"/>
    <p:sldId id="291" r:id="rId60"/>
    <p:sldId id="293" r:id="rId61"/>
    <p:sldId id="294" r:id="rId62"/>
    <p:sldId id="296" r:id="rId63"/>
    <p:sldId id="297" r:id="rId64"/>
    <p:sldId id="298" r:id="rId65"/>
    <p:sldId id="299" r:id="rId66"/>
    <p:sldId id="382" r:id="rId67"/>
    <p:sldId id="300" r:id="rId68"/>
    <p:sldId id="381" r:id="rId69"/>
    <p:sldId id="301" r:id="rId70"/>
    <p:sldId id="302" r:id="rId71"/>
    <p:sldId id="303" r:id="rId72"/>
    <p:sldId id="304" r:id="rId73"/>
    <p:sldId id="305" r:id="rId74"/>
    <p:sldId id="306" r:id="rId75"/>
    <p:sldId id="380" r:id="rId76"/>
    <p:sldId id="308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97" r:id="rId91"/>
    <p:sldId id="323" r:id="rId92"/>
    <p:sldId id="414" r:id="rId93"/>
    <p:sldId id="324" r:id="rId94"/>
    <p:sldId id="398" r:id="rId95"/>
    <p:sldId id="325" r:id="rId96"/>
    <p:sldId id="399" r:id="rId97"/>
    <p:sldId id="326" r:id="rId98"/>
    <p:sldId id="327" r:id="rId99"/>
    <p:sldId id="328" r:id="rId100"/>
    <p:sldId id="329" r:id="rId101"/>
    <p:sldId id="330" r:id="rId102"/>
    <p:sldId id="400" r:id="rId103"/>
    <p:sldId id="401" r:id="rId104"/>
    <p:sldId id="413" r:id="rId105"/>
    <p:sldId id="331" r:id="rId106"/>
    <p:sldId id="332" r:id="rId107"/>
    <p:sldId id="404" r:id="rId108"/>
    <p:sldId id="333" r:id="rId109"/>
    <p:sldId id="334" r:id="rId110"/>
    <p:sldId id="335" r:id="rId111"/>
    <p:sldId id="336" r:id="rId112"/>
    <p:sldId id="405" r:id="rId113"/>
    <p:sldId id="337" r:id="rId114"/>
    <p:sldId id="406" r:id="rId115"/>
    <p:sldId id="338" r:id="rId116"/>
    <p:sldId id="339" r:id="rId117"/>
    <p:sldId id="340" r:id="rId118"/>
    <p:sldId id="341" r:id="rId119"/>
    <p:sldId id="389" r:id="rId120"/>
    <p:sldId id="342" r:id="rId121"/>
    <p:sldId id="343" r:id="rId122"/>
    <p:sldId id="344" r:id="rId123"/>
    <p:sldId id="391" r:id="rId124"/>
    <p:sldId id="392" r:id="rId125"/>
    <p:sldId id="407" r:id="rId126"/>
    <p:sldId id="345" r:id="rId127"/>
    <p:sldId id="346" r:id="rId128"/>
    <p:sldId id="396" r:id="rId129"/>
    <p:sldId id="347" r:id="rId130"/>
    <p:sldId id="408" r:id="rId131"/>
    <p:sldId id="348" r:id="rId132"/>
    <p:sldId id="409" r:id="rId133"/>
    <p:sldId id="410" r:id="rId134"/>
    <p:sldId id="349" r:id="rId135"/>
    <p:sldId id="350" r:id="rId136"/>
    <p:sldId id="351" r:id="rId137"/>
    <p:sldId id="352" r:id="rId138"/>
    <p:sldId id="411" r:id="rId139"/>
    <p:sldId id="353" r:id="rId140"/>
    <p:sldId id="393" r:id="rId141"/>
    <p:sldId id="354" r:id="rId142"/>
    <p:sldId id="394" r:id="rId143"/>
    <p:sldId id="395" r:id="rId144"/>
    <p:sldId id="355" r:id="rId145"/>
    <p:sldId id="412" r:id="rId146"/>
    <p:sldId id="356" r:id="rId1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9"/>
    <p:restoredTop sz="94660"/>
  </p:normalViewPr>
  <p:slideViewPr>
    <p:cSldViewPr snapToGrid="0">
      <p:cViewPr varScale="1">
        <p:scale>
          <a:sx n="91" d="100"/>
          <a:sy n="91" d="100"/>
        </p:scale>
        <p:origin x="894" y="7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30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스프링으로 답변형 게시판 만들기</a:t>
            </a:r>
            <a:endParaRPr lang="ko-KR" altLang="en-US" sz="2800" spc="-89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1452" y="1909243"/>
            <a:ext cx="5322148" cy="371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30.1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기존 소스 코드 변경하기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30.2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마이바티스 관련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XML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설정하기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30.3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타일즈 설정하기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30.4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게시판 목록 표시하기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30.5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새 글 추가하기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30.6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글상세창 구현하기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30. 7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글 수정하기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30.8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글 삭제하기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8565" y="1909242"/>
            <a:ext cx="5322148" cy="993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30.9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새 글 추가 시 여러 이미지 파일 첨부하기</a:t>
            </a: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30.10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글상세창에 여러 이미지 표시하기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5124" name="직사각형 5123"/>
          <p:cNvSpPr txBox="1"/>
          <p:nvPr/>
        </p:nvSpPr>
        <p:spPr>
          <a:xfrm>
            <a:off x="-1" y="1468753"/>
            <a:ext cx="9144001" cy="304698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@Controller("memberController")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//@EnableAspectJAutoProxy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MemberControllerImpl</a:t>
            </a:r>
            <a:r>
              <a:rPr lang="en-US" altLang="ko-KR" sz="1200" b="1" dirty="0">
                <a:latin typeface="한컴산뜻돋움"/>
                <a:ea typeface="한컴산뜻돋움"/>
              </a:rPr>
              <a:t>   implements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MemberController</a:t>
            </a:r>
            <a:r>
              <a:rPr lang="en-US" altLang="ko-KR" sz="1200" b="1" dirty="0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private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MemberService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memberService</a:t>
            </a:r>
            <a:r>
              <a:rPr lang="en-US" altLang="ko-KR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latin typeface="한컴산뜻돋움"/>
                <a:ea typeface="한컴산뜻돋움"/>
              </a:rPr>
              <a:t> 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@RequestMapping(value = { "/","/main.do"}, method =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RequestMethod.GET</a:t>
            </a:r>
            <a:r>
              <a:rPr lang="en-US" altLang="ko-KR" sz="1200" b="1" dirty="0">
                <a:latin typeface="한컴산뜻돋움"/>
                <a:ea typeface="한컴산뜻돋움"/>
              </a:rPr>
              <a:t>)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private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ModelAndView</a:t>
            </a:r>
            <a:r>
              <a:rPr lang="en-US" altLang="ko-KR" sz="1200" b="1" dirty="0">
                <a:latin typeface="한컴산뜻돋움"/>
                <a:ea typeface="한컴산뜻돋움"/>
              </a:rPr>
              <a:t> main(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HttpServletRequest</a:t>
            </a:r>
            <a:r>
              <a:rPr lang="en-US" altLang="ko-KR" sz="1200" b="1" dirty="0">
                <a:latin typeface="한컴산뜻돋움"/>
                <a:ea typeface="한컴산뜻돋움"/>
              </a:rPr>
              <a:t> request,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HttpServletResponse</a:t>
            </a:r>
            <a:r>
              <a:rPr lang="en-US" altLang="ko-KR" sz="1200" b="1" dirty="0">
                <a:latin typeface="한컴산뜻돋움"/>
                <a:ea typeface="한컴산뜻돋움"/>
              </a:rPr>
              <a:t> response) {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>
                <a:latin typeface="한컴산뜻돋움"/>
                <a:ea typeface="한컴산뜻돋움"/>
              </a:rPr>
              <a:t>String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viewName</a:t>
            </a:r>
            <a:r>
              <a:rPr lang="en-US" altLang="ko-KR" sz="1200" b="1" dirty="0">
                <a:latin typeface="한컴산뜻돋움"/>
                <a:ea typeface="한컴산뜻돋움"/>
              </a:rPr>
              <a:t> = (String)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request.getAttribute</a:t>
            </a:r>
            <a:r>
              <a:rPr lang="en-US" altLang="ko-KR" sz="1200" b="1" dirty="0">
                <a:latin typeface="한컴산뜻돋움"/>
                <a:ea typeface="한컴산뜻돋움"/>
              </a:rPr>
              <a:t>("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viewName</a:t>
            </a:r>
            <a:r>
              <a:rPr lang="en-US" altLang="ko-KR" sz="1200" b="1" dirty="0"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ModelAndView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mav</a:t>
            </a:r>
            <a:r>
              <a:rPr lang="en-US" altLang="ko-KR" sz="1200" b="1" dirty="0">
                <a:latin typeface="한컴산뜻돋움"/>
                <a:ea typeface="한컴산뜻돋움"/>
              </a:rPr>
              <a:t> = new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ModelAndView</a:t>
            </a:r>
            <a:r>
              <a:rPr lang="en-US" altLang="ko-KR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mav.setViewName</a:t>
            </a:r>
            <a:r>
              <a:rPr lang="en-US" altLang="ko-KR" sz="1200" b="1" dirty="0">
                <a:latin typeface="한컴산뜻돋움"/>
                <a:ea typeface="한컴산뜻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viewName</a:t>
            </a:r>
            <a:r>
              <a:rPr lang="en-US" altLang="ko-KR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>
                <a:latin typeface="한컴산뜻돋움"/>
                <a:ea typeface="한컴산뜻돋움"/>
              </a:rPr>
              <a:t>return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mav</a:t>
            </a:r>
            <a:r>
              <a:rPr lang="en-US" altLang="ko-KR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219" y="1291023"/>
            <a:ext cx="7252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자바 파일을 작성할 차례입니다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27580" y="1568022"/>
            <a:ext cx="5581944" cy="4974025"/>
            <a:chOff x="1527580" y="1568022"/>
            <a:chExt cx="5581944" cy="4974025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527580" y="1568022"/>
              <a:ext cx="5581944" cy="3762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3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809750" y="5330966"/>
              <a:ext cx="4062413" cy="12110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" name="직선 연결선 6"/>
          <p:cNvCxnSpPr/>
          <p:nvPr/>
        </p:nvCxnSpPr>
        <p:spPr>
          <a:xfrm>
            <a:off x="1794618" y="4546363"/>
            <a:ext cx="3563597" cy="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03164" y="4708733"/>
            <a:ext cx="4137367" cy="170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809750" y="4905287"/>
            <a:ext cx="2070041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799778" y="5057687"/>
            <a:ext cx="2070041" cy="85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48760" y="1600199"/>
            <a:ext cx="6749083" cy="3248025"/>
            <a:chOff x="586408" y="1495425"/>
            <a:chExt cx="8315325" cy="4343400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28725" y="1495425"/>
              <a:ext cx="55626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86408" y="1781175"/>
              <a:ext cx="8315325" cy="4057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27213"/>
            <a:ext cx="9144000" cy="51706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latin typeface="Consolas" panose="020B0609020204030204" pitchFamily="49" charset="0"/>
              </a:rPr>
              <a:t>//</a:t>
            </a:r>
            <a:r>
              <a:rPr lang="ko-KR" altLang="en-US" sz="1000" dirty="0">
                <a:latin typeface="Consolas" panose="020B0609020204030204" pitchFamily="49" charset="0"/>
              </a:rPr>
              <a:t>한 개 이미지 수정 기능</a:t>
            </a:r>
          </a:p>
          <a:p>
            <a:r>
              <a:rPr lang="ko-KR" altLang="en-US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latin typeface="Consolas" panose="020B0609020204030204" pitchFamily="49" charset="0"/>
              </a:rPr>
              <a:t>@</a:t>
            </a:r>
            <a:r>
              <a:rPr lang="en-US" altLang="ko-KR" sz="1000" dirty="0" err="1">
                <a:latin typeface="Consolas" panose="020B0609020204030204" pitchFamily="49" charset="0"/>
              </a:rPr>
              <a:t>RequestMapping</a:t>
            </a:r>
            <a:r>
              <a:rPr lang="en-US" altLang="ko-KR" sz="1000" dirty="0">
                <a:latin typeface="Consolas" panose="020B0609020204030204" pitchFamily="49" charset="0"/>
              </a:rPr>
              <a:t>(value="/board/modArticle.do" ,method = </a:t>
            </a:r>
            <a:r>
              <a:rPr lang="en-US" altLang="ko-KR" sz="1000" dirty="0" err="1">
                <a:latin typeface="Consolas" panose="020B0609020204030204" pitchFamily="49" charset="0"/>
              </a:rPr>
              <a:t>RequestMethod.POST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@</a:t>
            </a:r>
            <a:r>
              <a:rPr lang="en-US" altLang="ko-KR" sz="1000" dirty="0" err="1">
                <a:latin typeface="Consolas" panose="020B0609020204030204" pitchFamily="49" charset="0"/>
              </a:rPr>
              <a:t>ResponseBody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 public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modArticle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MultipartHttpServletRequest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</a:t>
            </a:r>
            <a:r>
              <a:rPr lang="en-US" altLang="ko-KR" sz="1000" dirty="0"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000" dirty="0">
                <a:latin typeface="Consolas" panose="020B0609020204030204" pitchFamily="49" charset="0"/>
              </a:rPr>
              <a:t> response) throws Exception{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multipartRequest.setCharacterEncoding</a:t>
            </a:r>
            <a:r>
              <a:rPr lang="en-US" altLang="ko-KR" sz="1000" dirty="0">
                <a:latin typeface="Consolas" panose="020B0609020204030204" pitchFamily="49" charset="0"/>
              </a:rPr>
              <a:t>("utf-8");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Map&lt;</a:t>
            </a:r>
            <a:r>
              <a:rPr lang="en-US" altLang="ko-KR" sz="1000" dirty="0" err="1">
                <a:latin typeface="Consolas" panose="020B0609020204030204" pitchFamily="49" charset="0"/>
              </a:rPr>
              <a:t>String,Object</a:t>
            </a:r>
            <a:r>
              <a:rPr lang="en-US" altLang="ko-KR" sz="1000" dirty="0">
                <a:latin typeface="Consolas" panose="020B0609020204030204" pitchFamily="49" charset="0"/>
              </a:rPr>
              <a:t>&gt; 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000" dirty="0"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latin typeface="Consolas" panose="020B0609020204030204" pitchFamily="49" charset="0"/>
              </a:rPr>
              <a:t>HashMap</a:t>
            </a:r>
            <a:r>
              <a:rPr lang="en-US" altLang="ko-KR" sz="1000" dirty="0">
                <a:latin typeface="Consolas" panose="020B0609020204030204" pitchFamily="49" charset="0"/>
              </a:rPr>
              <a:t>&lt;String, Object&gt;();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Enumeration </a:t>
            </a:r>
            <a:r>
              <a:rPr lang="en-US" altLang="ko-KR" sz="1000" dirty="0" err="1">
                <a:latin typeface="Consolas" panose="020B0609020204030204" pitchFamily="49" charset="0"/>
              </a:rPr>
              <a:t>enu</a:t>
            </a:r>
            <a:r>
              <a:rPr lang="en-US" altLang="ko-KR" sz="1000" dirty="0">
                <a:latin typeface="Consolas" panose="020B0609020204030204" pitchFamily="49" charset="0"/>
              </a:rPr>
              <a:t>=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multipartRequest.getParameterNames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while(</a:t>
            </a:r>
            <a:r>
              <a:rPr lang="en-US" altLang="ko-KR" sz="1000" dirty="0" err="1">
                <a:latin typeface="Consolas" panose="020B0609020204030204" pitchFamily="49" charset="0"/>
              </a:rPr>
              <a:t>enu.hasMoreElements</a:t>
            </a:r>
            <a:r>
              <a:rPr lang="en-US" altLang="ko-KR" sz="1000" dirty="0">
                <a:latin typeface="Consolas" panose="020B0609020204030204" pitchFamily="49" charset="0"/>
              </a:rPr>
              <a:t>()){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String name=(String)</a:t>
            </a:r>
            <a:r>
              <a:rPr lang="en-US" altLang="ko-KR" sz="1000" dirty="0" err="1">
                <a:latin typeface="Consolas" panose="020B0609020204030204" pitchFamily="49" charset="0"/>
              </a:rPr>
              <a:t>enu.nextElement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String value=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multipartRequest.getParameter</a:t>
            </a:r>
            <a:r>
              <a:rPr lang="en-US" altLang="ko-KR" sz="1000" dirty="0"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articleMap.put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name,value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String 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= upload(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articleMap.put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", 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String 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=(String)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articleMap.get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String message;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  <a:r>
              <a:rPr lang="en-US" altLang="ko-KR" sz="10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resEnt</a:t>
            </a:r>
            <a:r>
              <a:rPr lang="en-US" altLang="ko-KR" sz="1000" dirty="0">
                <a:latin typeface="Consolas" panose="020B0609020204030204" pitchFamily="49" charset="0"/>
              </a:rPr>
              <a:t>=null;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  <a:r>
              <a:rPr lang="en-US" altLang="ko-KR" sz="10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000" dirty="0"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  <a:r>
              <a:rPr lang="en-US" altLang="ko-KR" sz="1000" dirty="0" err="1">
                <a:latin typeface="Consolas" panose="020B0609020204030204" pitchFamily="49" charset="0"/>
              </a:rPr>
              <a:t>responseHeaders.add</a:t>
            </a:r>
            <a:r>
              <a:rPr lang="en-US" altLang="ko-KR" sz="1000" dirty="0">
                <a:latin typeface="Consolas" panose="020B0609020204030204" pitchFamily="49" charset="0"/>
              </a:rPr>
              <a:t>("Content-Type", "text/html; charset=utf-8</a:t>
            </a:r>
            <a:r>
              <a:rPr lang="en-US" altLang="ko-KR" sz="1000" dirty="0" smtClean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try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</a:t>
            </a:r>
            <a:r>
              <a:rPr lang="en-US" altLang="ko-KR" sz="1000" dirty="0" err="1">
                <a:latin typeface="Consolas" panose="020B0609020204030204" pitchFamily="49" charset="0"/>
              </a:rPr>
              <a:t>boardService.modArticle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if(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!=null &amp;&amp; 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imageFileName.length</a:t>
            </a:r>
            <a:r>
              <a:rPr lang="en-US" altLang="ko-KR" sz="1000" dirty="0">
                <a:latin typeface="Consolas" panose="020B0609020204030204" pitchFamily="49" charset="0"/>
              </a:rPr>
              <a:t>()!=0)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File </a:t>
            </a:r>
            <a:r>
              <a:rPr lang="en-US" altLang="ko-KR" sz="1000" dirty="0" err="1">
                <a:latin typeface="Consolas" panose="020B0609020204030204" pitchFamily="49" charset="0"/>
              </a:rPr>
              <a:t>srcFile</a:t>
            </a:r>
            <a:r>
              <a:rPr lang="en-US" altLang="ko-KR" sz="1000" dirty="0">
                <a:latin typeface="Consolas" panose="020B0609020204030204" pitchFamily="49" charset="0"/>
              </a:rPr>
              <a:t> = new File(ARTICLE_IMAGE_REPO+"\\"+"temp"+"\\"+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File </a:t>
            </a:r>
            <a:r>
              <a:rPr lang="en-US" altLang="ko-KR" sz="1000" dirty="0" err="1">
                <a:latin typeface="Consolas" panose="020B0609020204030204" pitchFamily="49" charset="0"/>
              </a:rPr>
              <a:t>destDir</a:t>
            </a:r>
            <a:r>
              <a:rPr lang="en-US" altLang="ko-KR" sz="1000" dirty="0">
                <a:latin typeface="Consolas" panose="020B0609020204030204" pitchFamily="49" charset="0"/>
              </a:rPr>
              <a:t> = new File(ARTICLE_IMAGE_REPO+"\\"+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</a:t>
            </a:r>
            <a:r>
              <a:rPr lang="en-US" altLang="ko-KR" sz="1000" dirty="0" err="1">
                <a:latin typeface="Consolas" panose="020B0609020204030204" pitchFamily="49" charset="0"/>
              </a:rPr>
              <a:t>FileUtils.moveFileToDirectory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srcFile</a:t>
            </a:r>
            <a:r>
              <a:rPr lang="en-US" altLang="ko-KR" sz="1000" dirty="0"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latin typeface="Consolas" panose="020B0609020204030204" pitchFamily="49" charset="0"/>
              </a:rPr>
              <a:t>destDir</a:t>
            </a:r>
            <a:r>
              <a:rPr lang="en-US" altLang="ko-KR" sz="1000" dirty="0">
                <a:latin typeface="Consolas" panose="020B0609020204030204" pitchFamily="49" charset="0"/>
              </a:rPr>
              <a:t>, true);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String </a:t>
            </a:r>
            <a:r>
              <a:rPr lang="en-US" altLang="ko-KR" sz="1000" dirty="0" err="1">
                <a:latin typeface="Consolas" panose="020B0609020204030204" pitchFamily="49" charset="0"/>
              </a:rPr>
              <a:t>originalFileName</a:t>
            </a:r>
            <a:r>
              <a:rPr lang="en-US" altLang="ko-KR" sz="1000" dirty="0">
                <a:latin typeface="Consolas" panose="020B0609020204030204" pitchFamily="49" charset="0"/>
              </a:rPr>
              <a:t> = (String)</a:t>
            </a:r>
            <a:r>
              <a:rPr lang="en-US" altLang="ko-KR" sz="1000" dirty="0" err="1">
                <a:latin typeface="Consolas" panose="020B0609020204030204" pitchFamily="49" charset="0"/>
              </a:rPr>
              <a:t>articleMap.get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latin typeface="Consolas" panose="020B0609020204030204" pitchFamily="49" charset="0"/>
              </a:rPr>
              <a:t>originalFileName</a:t>
            </a:r>
            <a:r>
              <a:rPr lang="en-US" altLang="ko-KR" sz="10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File </a:t>
            </a:r>
            <a:r>
              <a:rPr lang="en-US" altLang="ko-KR" sz="1000" dirty="0" err="1">
                <a:latin typeface="Consolas" panose="020B0609020204030204" pitchFamily="49" charset="0"/>
              </a:rPr>
              <a:t>oldFile</a:t>
            </a:r>
            <a:r>
              <a:rPr lang="en-US" altLang="ko-KR" sz="1000" dirty="0">
                <a:latin typeface="Consolas" panose="020B0609020204030204" pitchFamily="49" charset="0"/>
              </a:rPr>
              <a:t> = new File(ARTICLE_IMAGE_REPO+"\\"+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+"\\"+</a:t>
            </a:r>
            <a:r>
              <a:rPr lang="en-US" altLang="ko-KR" sz="1000" dirty="0" err="1">
                <a:latin typeface="Consolas" panose="020B0609020204030204" pitchFamily="49" charset="0"/>
              </a:rPr>
              <a:t>originalFileName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  </a:t>
            </a:r>
            <a:r>
              <a:rPr lang="en-US" altLang="ko-KR" sz="1000" dirty="0" err="1">
                <a:latin typeface="Consolas" panose="020B0609020204030204" pitchFamily="49" charset="0"/>
              </a:rPr>
              <a:t>oldFile.delete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}	</a:t>
            </a:r>
          </a:p>
        </p:txBody>
      </p:sp>
    </p:spTree>
    <p:extLst>
      <p:ext uri="{BB962C8B-B14F-4D97-AF65-F5344CB8AC3E}">
        <p14:creationId xmlns:p14="http://schemas.microsoft.com/office/powerpoint/2010/main" val="32267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427213"/>
            <a:ext cx="9144000" cy="27084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 message = "&lt;script&gt;";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message += " alert('</a:t>
            </a:r>
            <a:r>
              <a:rPr lang="ko-KR" altLang="en-US" sz="1000" dirty="0">
                <a:latin typeface="Consolas" panose="020B0609020204030204" pitchFamily="49" charset="0"/>
              </a:rPr>
              <a:t>글을 수정했습니다</a:t>
            </a:r>
            <a:r>
              <a:rPr lang="en-US" altLang="ko-KR" sz="1000" dirty="0">
                <a:latin typeface="Consolas" panose="020B0609020204030204" pitchFamily="49" charset="0"/>
              </a:rPr>
              <a:t>.');";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message += " </a:t>
            </a:r>
            <a:r>
              <a:rPr lang="en-US" altLang="ko-KR" sz="1000" dirty="0" err="1">
                <a:latin typeface="Consolas" panose="020B0609020204030204" pitchFamily="49" charset="0"/>
              </a:rPr>
              <a:t>location.href</a:t>
            </a:r>
            <a:r>
              <a:rPr lang="en-US" altLang="ko-KR" sz="1000" dirty="0">
                <a:latin typeface="Consolas" panose="020B0609020204030204" pitchFamily="49" charset="0"/>
              </a:rPr>
              <a:t>='"+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multipartRequest.getContextPath</a:t>
            </a:r>
            <a:r>
              <a:rPr lang="en-US" altLang="ko-KR" sz="1000" dirty="0">
                <a:latin typeface="Consolas" panose="020B0609020204030204" pitchFamily="49" charset="0"/>
              </a:rPr>
              <a:t>()+"/board/</a:t>
            </a:r>
            <a:r>
              <a:rPr lang="en-US" altLang="ko-KR" sz="1000" dirty="0" err="1">
                <a:latin typeface="Consolas" panose="020B0609020204030204" pitchFamily="49" charset="0"/>
              </a:rPr>
              <a:t>viewArticle.do?articleNO</a:t>
            </a:r>
            <a:r>
              <a:rPr lang="en-US" altLang="ko-KR" sz="1000" dirty="0">
                <a:latin typeface="Consolas" panose="020B0609020204030204" pitchFamily="49" charset="0"/>
              </a:rPr>
              <a:t>="+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+"';";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message +=" &lt;/script&gt;";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 </a:t>
            </a:r>
            <a:r>
              <a:rPr lang="en-US" altLang="ko-KR" sz="1000" dirty="0" err="1">
                <a:latin typeface="Consolas" panose="020B0609020204030204" pitchFamily="49" charset="0"/>
              </a:rPr>
              <a:t>resEnt</a:t>
            </a:r>
            <a:r>
              <a:rPr lang="en-US" altLang="ko-KR" sz="1000" dirty="0"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000" dirty="0">
                <a:latin typeface="Consolas" panose="020B0609020204030204" pitchFamily="49" charset="0"/>
              </a:rPr>
              <a:t>(message,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000" dirty="0"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latin typeface="Consolas" panose="020B0609020204030204" pitchFamily="49" charset="0"/>
              </a:rPr>
              <a:t>HttpStatus.CREATED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}catch(Exception e)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File </a:t>
            </a:r>
            <a:r>
              <a:rPr lang="en-US" altLang="ko-KR" sz="1000" dirty="0" err="1">
                <a:latin typeface="Consolas" panose="020B0609020204030204" pitchFamily="49" charset="0"/>
              </a:rPr>
              <a:t>srcFile</a:t>
            </a:r>
            <a:r>
              <a:rPr lang="en-US" altLang="ko-KR" sz="1000" dirty="0">
                <a:latin typeface="Consolas" panose="020B0609020204030204" pitchFamily="49" charset="0"/>
              </a:rPr>
              <a:t> = new File(ARTICLE_IMAGE_REPO+"\\"+"temp"+"\\"+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</a:t>
            </a:r>
            <a:r>
              <a:rPr lang="en-US" altLang="ko-KR" sz="1000" dirty="0" err="1">
                <a:latin typeface="Consolas" panose="020B0609020204030204" pitchFamily="49" charset="0"/>
              </a:rPr>
              <a:t>srcFile.delete</a:t>
            </a:r>
            <a:r>
              <a:rPr lang="en-US" altLang="ko-KR" sz="10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message = "&lt;script&gt;";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message += " alert('</a:t>
            </a:r>
            <a:r>
              <a:rPr lang="ko-KR" altLang="en-US" sz="1000" dirty="0">
                <a:latin typeface="Consolas" panose="020B0609020204030204" pitchFamily="49" charset="0"/>
              </a:rPr>
              <a:t>오류가 발생했습니다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  <a:r>
              <a:rPr lang="ko-KR" altLang="en-US" sz="1000" dirty="0">
                <a:latin typeface="Consolas" panose="020B0609020204030204" pitchFamily="49" charset="0"/>
              </a:rPr>
              <a:t>다시 수정해주세요</a:t>
            </a:r>
            <a:r>
              <a:rPr lang="en-US" altLang="ko-KR" sz="1000" dirty="0">
                <a:latin typeface="Consolas" panose="020B0609020204030204" pitchFamily="49" charset="0"/>
              </a:rPr>
              <a:t>');";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message += " </a:t>
            </a:r>
            <a:r>
              <a:rPr lang="en-US" altLang="ko-KR" sz="1000" dirty="0" err="1">
                <a:latin typeface="Consolas" panose="020B0609020204030204" pitchFamily="49" charset="0"/>
              </a:rPr>
              <a:t>location.href</a:t>
            </a:r>
            <a:r>
              <a:rPr lang="en-US" altLang="ko-KR" sz="1000" dirty="0">
                <a:latin typeface="Consolas" panose="020B0609020204030204" pitchFamily="49" charset="0"/>
              </a:rPr>
              <a:t>='"+</a:t>
            </a:r>
            <a:r>
              <a:rPr lang="en-US" altLang="ko-KR" sz="1000" dirty="0" err="1">
                <a:latin typeface="Consolas" panose="020B0609020204030204" pitchFamily="49" charset="0"/>
              </a:rPr>
              <a:t>multipartRequest.getContextPath</a:t>
            </a:r>
            <a:r>
              <a:rPr lang="en-US" altLang="ko-KR" sz="1000" dirty="0">
                <a:latin typeface="Consolas" panose="020B0609020204030204" pitchFamily="49" charset="0"/>
              </a:rPr>
              <a:t>()+"/board/</a:t>
            </a:r>
            <a:r>
              <a:rPr lang="en-US" altLang="ko-KR" sz="1000" dirty="0" err="1">
                <a:latin typeface="Consolas" panose="020B0609020204030204" pitchFamily="49" charset="0"/>
              </a:rPr>
              <a:t>viewArticle.do?articleNO</a:t>
            </a:r>
            <a:r>
              <a:rPr lang="en-US" altLang="ko-KR" sz="1000" dirty="0">
                <a:latin typeface="Consolas" panose="020B0609020204030204" pitchFamily="49" charset="0"/>
              </a:rPr>
              <a:t>="+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+"';";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message +=" &lt;/script&gt;";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</a:t>
            </a:r>
            <a:r>
              <a:rPr lang="en-US" altLang="ko-KR" sz="1000" dirty="0" err="1">
                <a:latin typeface="Consolas" panose="020B0609020204030204" pitchFamily="49" charset="0"/>
              </a:rPr>
              <a:t>resEnt</a:t>
            </a:r>
            <a:r>
              <a:rPr lang="en-US" altLang="ko-KR" sz="1000" dirty="0">
                <a:latin typeface="Consolas" panose="020B0609020204030204" pitchFamily="49" charset="0"/>
              </a:rPr>
              <a:t> = new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000" dirty="0">
                <a:latin typeface="Consolas" panose="020B0609020204030204" pitchFamily="49" charset="0"/>
              </a:rPr>
              <a:t>(message, </a:t>
            </a:r>
            <a:r>
              <a:rPr lang="en-US" altLang="ko-KR" sz="10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000" dirty="0"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latin typeface="Consolas" panose="020B0609020204030204" pitchFamily="49" charset="0"/>
              </a:rPr>
              <a:t>HttpStatus.CREATED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return </a:t>
            </a:r>
            <a:r>
              <a:rPr lang="en-US" altLang="ko-KR" sz="1000" dirty="0" err="1">
                <a:latin typeface="Consolas" panose="020B0609020204030204" pitchFamily="49" charset="0"/>
              </a:rPr>
              <a:t>resEnt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3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48994"/>
            <a:ext cx="91440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public void modArticle(Map articleMap) throws Exception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boardDAO.updateArticle(articleMap);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8" y="1584199"/>
            <a:ext cx="74642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클래스와 </a:t>
            </a:r>
            <a:r>
              <a:rPr lang="en-US" altLang="ko-KR" sz="1200" dirty="0">
                <a:latin typeface="+mj-ea"/>
                <a:ea typeface="+mj-ea"/>
              </a:rPr>
              <a:t>DAO </a:t>
            </a:r>
            <a:r>
              <a:rPr lang="ko-KR" altLang="en-US" sz="1200" dirty="0">
                <a:latin typeface="+mj-ea"/>
                <a:ea typeface="+mj-ea"/>
              </a:rPr>
              <a:t>클래스는 이 책에서 제공하는 소스 코드를 참고하기 바랍니다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24664"/>
            <a:ext cx="914400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public void updateArticle(Map articleMap) throws DataAccessException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sqlSession.update("mapper.board.updateArticle", articleMap);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00175"/>
            <a:ext cx="7900365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17</a:t>
            </a:r>
            <a:r>
              <a:rPr lang="ko-KR" altLang="en-US" sz="1200">
                <a:latin typeface="+mj-ea"/>
                <a:ea typeface="+mj-ea"/>
              </a:rPr>
              <a:t>장에서 글상세창을 구현할 때 사용한 </a:t>
            </a:r>
            <a:r>
              <a:rPr lang="en-US" altLang="ko-KR" sz="1200">
                <a:latin typeface="+mj-ea"/>
                <a:ea typeface="+mj-ea"/>
              </a:rPr>
              <a:t>viewArticle.jsp</a:t>
            </a:r>
            <a:r>
              <a:rPr lang="ko-KR" altLang="en-US" sz="1200">
                <a:latin typeface="+mj-ea"/>
                <a:ea typeface="+mj-ea"/>
              </a:rPr>
              <a:t>를 복사해서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 첨부 파일이 없는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글을 수정할 때는 파일 업로드 기능이 표시되도록 수정해야 합니다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25333" y="1861840"/>
            <a:ext cx="5557838" cy="49267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771650" y="6219825"/>
            <a:ext cx="5067300" cy="6381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33525" y="1607876"/>
            <a:ext cx="5887072" cy="3854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866900" y="1524000"/>
            <a:ext cx="5457825" cy="3333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78476"/>
            <a:ext cx="9144000" cy="59400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 &lt;</a:t>
            </a:r>
            <a:r>
              <a:rPr lang="en-US" altLang="ko-KR" sz="1000" dirty="0" err="1">
                <a:latin typeface="Consolas" panose="020B0609020204030204" pitchFamily="49" charset="0"/>
              </a:rPr>
              <a:t>c:choose</a:t>
            </a:r>
            <a:r>
              <a:rPr lang="en-US" altLang="ko-KR" sz="1000" dirty="0"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&lt;</a:t>
            </a:r>
            <a:r>
              <a:rPr lang="en-US" altLang="ko-KR" sz="1000" dirty="0" err="1">
                <a:latin typeface="Consolas" panose="020B0609020204030204" pitchFamily="49" charset="0"/>
              </a:rPr>
              <a:t>c:when</a:t>
            </a:r>
            <a:r>
              <a:rPr lang="en-US" altLang="ko-KR" sz="1000" dirty="0">
                <a:latin typeface="Consolas" panose="020B0609020204030204" pitchFamily="49" charset="0"/>
              </a:rPr>
              <a:t> test="${not empty </a:t>
            </a:r>
            <a:r>
              <a:rPr lang="en-US" altLang="ko-KR" sz="1000" dirty="0" err="1">
                <a:latin typeface="Consolas" panose="020B0609020204030204" pitchFamily="49" charset="0"/>
              </a:rPr>
              <a:t>article.imageFileName</a:t>
            </a:r>
            <a:r>
              <a:rPr lang="en-US" altLang="ko-KR" sz="1000" dirty="0">
                <a:latin typeface="Consolas" panose="020B0609020204030204" pitchFamily="49" charset="0"/>
              </a:rPr>
              <a:t> &amp;&amp; </a:t>
            </a:r>
            <a:r>
              <a:rPr lang="en-US" altLang="ko-KR" sz="1000" dirty="0" err="1">
                <a:latin typeface="Consolas" panose="020B0609020204030204" pitchFamily="49" charset="0"/>
              </a:rPr>
              <a:t>article.imageFileName</a:t>
            </a:r>
            <a:r>
              <a:rPr lang="en-US" altLang="ko-KR" sz="1000" dirty="0">
                <a:latin typeface="Consolas" panose="020B0609020204030204" pitchFamily="49" charset="0"/>
              </a:rPr>
              <a:t>!='null' }"&gt;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	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&lt;td width="150" align="center" </a:t>
            </a:r>
            <a:r>
              <a:rPr lang="en-US" altLang="ko-KR" sz="1000" dirty="0" err="1"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latin typeface="Consolas" panose="020B0609020204030204" pitchFamily="49" charset="0"/>
              </a:rPr>
              <a:t>="#FF9933"  </a:t>
            </a:r>
            <a:r>
              <a:rPr lang="en-US" altLang="ko-KR" sz="1000" dirty="0" err="1">
                <a:latin typeface="Consolas" panose="020B0609020204030204" pitchFamily="49" charset="0"/>
              </a:rPr>
              <a:t>rowspan</a:t>
            </a:r>
            <a:r>
              <a:rPr lang="en-US" altLang="ko-KR" sz="1000" dirty="0">
                <a:latin typeface="Consolas" panose="020B0609020204030204" pitchFamily="49" charset="0"/>
              </a:rPr>
              <a:t>="2"&gt;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  </a:t>
            </a:r>
            <a:r>
              <a:rPr lang="ko-KR" altLang="en-US" sz="1000" dirty="0">
                <a:latin typeface="Consolas" panose="020B0609020204030204" pitchFamily="49" charset="0"/>
              </a:rPr>
              <a:t>이미지</a:t>
            </a:r>
          </a:p>
          <a:p>
            <a:r>
              <a:rPr lang="ko-KR" altLang="en-US" sz="1000" dirty="0">
                <a:latin typeface="Consolas" panose="020B0609020204030204" pitchFamily="49" charset="0"/>
              </a:rPr>
              <a:t>		   </a:t>
            </a:r>
            <a:r>
              <a:rPr lang="en-US" altLang="ko-KR" sz="10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&lt;td&gt;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 &lt;input  type= "hidden"   name="</a:t>
            </a:r>
            <a:r>
              <a:rPr lang="en-US" altLang="ko-KR" sz="1000" dirty="0" err="1">
                <a:latin typeface="Consolas" panose="020B0609020204030204" pitchFamily="49" charset="0"/>
              </a:rPr>
              <a:t>originalFileName</a:t>
            </a:r>
            <a:r>
              <a:rPr lang="en-US" altLang="ko-KR" sz="1000" dirty="0">
                <a:latin typeface="Consolas" panose="020B0609020204030204" pitchFamily="49" charset="0"/>
              </a:rPr>
              <a:t>" value="${</a:t>
            </a:r>
            <a:r>
              <a:rPr lang="en-US" altLang="ko-KR" sz="1000" dirty="0" err="1">
                <a:latin typeface="Consolas" panose="020B0609020204030204" pitchFamily="49" charset="0"/>
              </a:rPr>
              <a:t>article.imageFileName</a:t>
            </a:r>
            <a:r>
              <a:rPr lang="en-US" altLang="ko-KR" sz="1000" dirty="0">
                <a:latin typeface="Consolas" panose="020B0609020204030204" pitchFamily="49" charset="0"/>
              </a:rPr>
              <a:t> }" /&gt;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&lt;</a:t>
            </a:r>
            <a:r>
              <a:rPr lang="en-US" altLang="ko-KR" sz="1000" dirty="0" err="1"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src</a:t>
            </a:r>
            <a:r>
              <a:rPr lang="en-US" altLang="ko-KR" sz="1000" dirty="0">
                <a:latin typeface="Consolas" panose="020B0609020204030204" pitchFamily="49" charset="0"/>
              </a:rPr>
              <a:t>="${</a:t>
            </a:r>
            <a:r>
              <a:rPr lang="en-US" altLang="ko-KR" sz="1000" dirty="0" err="1">
                <a:latin typeface="Consolas" panose="020B0609020204030204" pitchFamily="49" charset="0"/>
              </a:rPr>
              <a:t>contextPath</a:t>
            </a:r>
            <a:r>
              <a:rPr lang="en-US" altLang="ko-KR" sz="1000" dirty="0">
                <a:latin typeface="Consolas" panose="020B0609020204030204" pitchFamily="49" charset="0"/>
              </a:rPr>
              <a:t>}/</a:t>
            </a:r>
            <a:r>
              <a:rPr lang="en-US" altLang="ko-KR" sz="1000" dirty="0" err="1">
                <a:latin typeface="Consolas" panose="020B0609020204030204" pitchFamily="49" charset="0"/>
              </a:rPr>
              <a:t>download.do?articleNO</a:t>
            </a:r>
            <a:r>
              <a:rPr lang="en-US" altLang="ko-KR" sz="1000" dirty="0">
                <a:latin typeface="Consolas" panose="020B0609020204030204" pitchFamily="49" charset="0"/>
              </a:rPr>
              <a:t>=${</a:t>
            </a:r>
            <a:r>
              <a:rPr lang="en-US" altLang="ko-KR" sz="1000" dirty="0" err="1">
                <a:latin typeface="Consolas" panose="020B0609020204030204" pitchFamily="49" charset="0"/>
              </a:rPr>
              <a:t>article.articleNO</a:t>
            </a:r>
            <a:r>
              <a:rPr lang="en-US" altLang="ko-KR" sz="1000" dirty="0">
                <a:latin typeface="Consolas" panose="020B0609020204030204" pitchFamily="49" charset="0"/>
              </a:rPr>
              <a:t>}&amp;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=${</a:t>
            </a:r>
            <a:r>
              <a:rPr lang="en-US" altLang="ko-KR" sz="1000" dirty="0" err="1">
                <a:latin typeface="Consolas" panose="020B0609020204030204" pitchFamily="49" charset="0"/>
              </a:rPr>
              <a:t>article.imageFileName</a:t>
            </a:r>
            <a:r>
              <a:rPr lang="en-US" altLang="ko-KR" sz="1000" dirty="0">
                <a:latin typeface="Consolas" panose="020B0609020204030204" pitchFamily="49" charset="0"/>
              </a:rPr>
              <a:t>}" id="preview"  /&gt;&lt;</a:t>
            </a:r>
            <a:r>
              <a:rPr lang="en-US" altLang="ko-KR" sz="1000" dirty="0" err="1"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&lt;/td&gt; 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&lt;td 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&lt;td&gt;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   &lt;input  type="file"  name="</a:t>
            </a:r>
            <a:r>
              <a:rPr lang="en-US" altLang="ko-KR" sz="10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000" dirty="0">
                <a:latin typeface="Consolas" panose="020B0609020204030204" pitchFamily="49" charset="0"/>
              </a:rPr>
              <a:t> " id="</a:t>
            </a:r>
            <a:r>
              <a:rPr lang="en-US" altLang="ko-KR" sz="1000" dirty="0" err="1">
                <a:latin typeface="Consolas" panose="020B0609020204030204" pitchFamily="49" charset="0"/>
              </a:rPr>
              <a:t>i_imageFileName</a:t>
            </a:r>
            <a:r>
              <a:rPr lang="en-US" altLang="ko-KR" sz="1000" dirty="0">
                <a:latin typeface="Consolas" panose="020B0609020204030204" pitchFamily="49" charset="0"/>
              </a:rPr>
              <a:t>"   disabled   </a:t>
            </a:r>
            <a:r>
              <a:rPr lang="en-US" altLang="ko-KR" sz="1000" dirty="0" err="1">
                <a:latin typeface="Consolas" panose="020B0609020204030204" pitchFamily="49" charset="0"/>
              </a:rPr>
              <a:t>onchange</a:t>
            </a:r>
            <a:r>
              <a:rPr lang="en-US" altLang="ko-KR" sz="1000" dirty="0">
                <a:latin typeface="Consolas" panose="020B0609020204030204" pitchFamily="49" charset="0"/>
              </a:rPr>
              <a:t>="</a:t>
            </a:r>
            <a:r>
              <a:rPr lang="en-US" altLang="ko-KR" sz="1000" dirty="0" err="1">
                <a:latin typeface="Consolas" panose="020B0609020204030204" pitchFamily="49" charset="0"/>
              </a:rPr>
              <a:t>readURL</a:t>
            </a:r>
            <a:r>
              <a:rPr lang="en-US" altLang="ko-KR" sz="1000" dirty="0">
                <a:latin typeface="Consolas" panose="020B0609020204030204" pitchFamily="49" charset="0"/>
              </a:rPr>
              <a:t>(this);"   /&gt;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 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&lt;/</a:t>
            </a:r>
            <a:r>
              <a:rPr lang="en-US" altLang="ko-KR" sz="1000" dirty="0" err="1">
                <a:latin typeface="Consolas" panose="020B0609020204030204" pitchFamily="49" charset="0"/>
              </a:rPr>
              <a:t>c:when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  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 id="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tr_file_upload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&lt;td width="150" align="center"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="#FF9933" 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rowspan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="2"&gt;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  </a:t>
            </a:r>
            <a:r>
              <a:rPr lang="ko-KR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이미지</a:t>
            </a:r>
          </a:p>
          <a:p>
            <a:r>
              <a:rPr lang="ko-KR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  &lt;input  type= "hidden"   name="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originalFileName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value="${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article.imageFileName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}" /&gt;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&lt;td &gt;&lt;/td&gt;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 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id="preview"  /&gt;&lt;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   &lt;input  type="file"  name="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" id="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i_imageFileName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  disabled  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readURL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(this);"   /&gt;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	    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 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c:otherwise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&lt;/</a:t>
            </a:r>
            <a:r>
              <a:rPr lang="en-US" altLang="ko-KR" sz="1000" dirty="0" err="1">
                <a:latin typeface="Consolas" panose="020B0609020204030204" pitchFamily="49" charset="0"/>
              </a:rPr>
              <a:t>c:choose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501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4950"/>
            <a:ext cx="7566991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글상세창에서 수정하기를 클릭하면 글을 수정할 수 있는 상태로 바뀝니다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글 내용과 이미지를 수정한 후 수정반영하기를 클릭합니다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644974" y="2099965"/>
            <a:ext cx="4236140" cy="4556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30699" y="6424820"/>
            <a:ext cx="739844" cy="2319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95349" y="2171250"/>
            <a:ext cx="2943225" cy="403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76375" y="5991225"/>
            <a:ext cx="371475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3952875" y="5553075"/>
            <a:ext cx="48577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4000"/>
            <a:ext cx="7633665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그러면 다음과 같이 수정된 글 정보를 테이블에 반영하고 새로운 이미지를 업로드한 후 다시 글상세창을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나타냅니다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71038" y="1985664"/>
            <a:ext cx="4495027" cy="4853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682" y="1550505"/>
            <a:ext cx="7553738" cy="26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src/main/resources/ </a:t>
            </a:r>
            <a:r>
              <a:rPr lang="ko-KR" altLang="en-US" sz="1200">
                <a:latin typeface="+mj-ea"/>
                <a:ea typeface="+mj-ea"/>
              </a:rPr>
              <a:t>패키지에 게시판 기능 관련 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2266122"/>
            <a:ext cx="7509011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member.xml </a:t>
            </a:r>
            <a:r>
              <a:rPr lang="ko-KR" altLang="en-US" sz="1200">
                <a:latin typeface="+mj-ea"/>
                <a:ea typeface="+mj-ea"/>
              </a:rPr>
              <a:t>위에서 마우스 오른쪽 버튼을 클릭한 후 </a:t>
            </a:r>
            <a:r>
              <a:rPr lang="en-US" altLang="ko-KR" sz="1200">
                <a:latin typeface="+mj-ea"/>
                <a:ea typeface="+mj-ea"/>
              </a:rPr>
              <a:t>Copy</a:t>
            </a:r>
            <a:r>
              <a:rPr lang="ko-KR" altLang="en-US" sz="1200">
                <a:latin typeface="+mj-ea"/>
                <a:ea typeface="+mj-ea"/>
              </a:rPr>
              <a:t>를 선택하고 다시 </a:t>
            </a:r>
            <a:r>
              <a:rPr lang="en-US" altLang="ko-KR" sz="1200">
                <a:latin typeface="+mj-ea"/>
                <a:ea typeface="+mj-ea"/>
              </a:rPr>
              <a:t>Paste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13389" y="2631551"/>
            <a:ext cx="3822700" cy="1813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705519" y="3538331"/>
            <a:ext cx="635396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705519" y="3906079"/>
            <a:ext cx="635396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19250"/>
            <a:ext cx="7364896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파일에 글 번호를 가져와 관련된 자식 글까지 삭제하는 </a:t>
            </a:r>
            <a:r>
              <a:rPr lang="en-US" altLang="ko-KR" sz="1200">
                <a:latin typeface="+mj-ea"/>
                <a:ea typeface="+mj-ea"/>
              </a:rPr>
              <a:t>delete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77360" y="1896249"/>
            <a:ext cx="6581776" cy="2894826"/>
            <a:chOff x="461963" y="2409825"/>
            <a:chExt cx="8210550" cy="3629025"/>
          </a:xfrm>
        </p:grpSpPr>
        <p:pic>
          <p:nvPicPr>
            <p:cNvPr id="542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71488" y="2409825"/>
              <a:ext cx="8201025" cy="20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4448175"/>
              <a:ext cx="8210550" cy="159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762000" y="4951916"/>
            <a:ext cx="755436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&lt;delete id="deleteArticle"  parameterType="int"&gt;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&lt;![CDATA[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delete from t_board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where articleNO in (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 SELECT articleNO FROM  t_board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 START WITH articleNO = #{articleNO}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 CONNECT BY PRIOR  articleNO = parentNO )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]]&gt;      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&lt;/delete&gt;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 dirty="0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09700"/>
            <a:ext cx="7464287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컨트롤러에서는 글 번호를 가져와 해당 글을 삭제합니다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해당되는 이미지가 저장된 폴더도 함께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삭제합니다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12574" y="1871365"/>
            <a:ext cx="6167774" cy="5030430"/>
            <a:chOff x="390525" y="57150"/>
            <a:chExt cx="8362950" cy="7153273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90525" y="57150"/>
              <a:ext cx="8362950" cy="674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90525" y="6857999"/>
              <a:ext cx="8239125" cy="352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0" y="1491339"/>
            <a:ext cx="9144000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 @Override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@RequestMapping(value="/board/removeArticle.do" ,method = RequestMethod.POST)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@ResponseBody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public ResponseEntity  removeArticle(@RequestParam("articleNO") int articleNO,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                            HttpServletRequest request, HttpServletResponse response) throws Exception{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response.setContentType("text/html; charset=UTF-8");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String message;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ResponseEntity resEnt=null;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HttpHeaders responseHeaders = new HttpHeaders();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responseHeaders.add("Content-Type", "text/html; charset=utf-8");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try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boardService.removeArticle(articleNO);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File destDir = new File(ARTICLE_IMAGE_REPO+"\\"+articleNO);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FileUtils.deleteDirectory(destDir);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= "&lt;script&gt;";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 " alert('</a:t>
            </a:r>
            <a:r>
              <a:rPr lang="ko-KR" altLang="en-US" sz="1000">
                <a:latin typeface="Consolas" panose="020B0609020204030204" pitchFamily="49" charset="0"/>
              </a:rPr>
              <a:t>글을 삭제했습니다</a:t>
            </a:r>
            <a:r>
              <a:rPr lang="en-US" altLang="ko-KR" sz="1000">
                <a:latin typeface="Consolas" panose="020B0609020204030204" pitchFamily="49" charset="0"/>
              </a:rPr>
              <a:t>.');";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 " location.href='"+request.getContextPath()+"/board/listArticles.do';";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+=" &lt;/script&gt;";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    resEnt = new ResponseEntity(message, responseHeaders, HttpStatus.CREATED);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       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}catch(Exception e)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= "&lt;script&gt;";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 " alert('</a:t>
            </a:r>
            <a:r>
              <a:rPr lang="ko-KR" altLang="en-US" sz="1000">
                <a:latin typeface="Consolas" panose="020B0609020204030204" pitchFamily="49" charset="0"/>
              </a:rPr>
              <a:t>작업중 오류가 발생했습니다</a:t>
            </a:r>
            <a:r>
              <a:rPr lang="en-US" altLang="ko-KR" sz="1000">
                <a:latin typeface="Consolas" panose="020B0609020204030204" pitchFamily="49" charset="0"/>
              </a:rPr>
              <a:t>.</a:t>
            </a:r>
            <a:r>
              <a:rPr lang="ko-KR" altLang="en-US" sz="1000">
                <a:latin typeface="Consolas" panose="020B0609020204030204" pitchFamily="49" charset="0"/>
              </a:rPr>
              <a:t>다시 시도해 주세요</a:t>
            </a:r>
            <a:r>
              <a:rPr lang="en-US" altLang="ko-KR" sz="1000">
                <a:latin typeface="Consolas" panose="020B0609020204030204" pitchFamily="49" charset="0"/>
              </a:rPr>
              <a:t>.');";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 " location.href='"+request.getContextPath()+"/board/listArticles.do';";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message +=" &lt;/script&gt;";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    resEnt = new ResponseEntity(message, responseHeaders, HttpStatus.CREATED);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    e.printStackTrace();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return resEnt;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 }  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 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 dirty="0">
              <a:solidFill>
                <a:srgbClr val="281F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641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0565"/>
            <a:ext cx="7464287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이 책에서 제공하는 소스 파일을 참고하기 바랍니다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948539"/>
            <a:ext cx="9144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public void removeArticle(int articleNO) throws Exception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boardDAO.deleteArticle(articleNO);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016566"/>
            <a:ext cx="9144000" cy="8617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public void </a:t>
            </a:r>
            <a:r>
              <a:rPr lang="en-US" altLang="ko-KR" sz="1000" dirty="0" err="1">
                <a:latin typeface="Consolas" panose="020B0609020204030204" pitchFamily="49" charset="0"/>
              </a:rPr>
              <a:t>deleteArticle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int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) throws </a:t>
            </a:r>
            <a:r>
              <a:rPr lang="en-US" altLang="ko-KR" sz="10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</a:t>
            </a:r>
            <a:r>
              <a:rPr lang="en-US" altLang="ko-KR" sz="1000" dirty="0" err="1">
                <a:latin typeface="Consolas" panose="020B0609020204030204" pitchFamily="49" charset="0"/>
              </a:rPr>
              <a:t>sqlSession.delete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latin typeface="Consolas" panose="020B0609020204030204" pitchFamily="49" charset="0"/>
              </a:rPr>
              <a:t>mapper.board.deleteArticle</a:t>
            </a:r>
            <a:r>
              <a:rPr lang="en-US" altLang="ko-KR" sz="1000" dirty="0">
                <a:latin typeface="Consolas" panose="020B0609020204030204" pitchFamily="49" charset="0"/>
              </a:rPr>
              <a:t>", 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	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1613929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4. </a:t>
            </a:r>
            <a:r>
              <a:rPr lang="ko-KR" altLang="en-US" sz="1200" dirty="0">
                <a:latin typeface="+mj-ea"/>
                <a:ea typeface="+mj-ea"/>
              </a:rPr>
              <a:t>다음은 실행 결과입니다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삭제하기를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44606" y="2127333"/>
            <a:ext cx="3947891" cy="4377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4837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삭제하기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0626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해당 글을 삭제한 후 글목록창을 다시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807625"/>
            <a:ext cx="59436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81444" y="1946773"/>
            <a:ext cx="53244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92318" y="1669774"/>
            <a:ext cx="3586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이미지 정보 테이블 생성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569087"/>
            <a:ext cx="4283765" cy="26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이미지 정보 테이블 구조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75253" y="1846086"/>
          <a:ext cx="7195931" cy="137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5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8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49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1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유일키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NULL 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imageFileNO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파일 번호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number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기본키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imageFileName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이미지 파일 이름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varchar2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regData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등록일자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date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sysdate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articleNO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글 번호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number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참조키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6409" y="3458817"/>
            <a:ext cx="7851913" cy="444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를 이용해 이미지 테이블을 생성합니다</a:t>
            </a:r>
            <a:r>
              <a:rPr lang="en-US" altLang="ko-KR" sz="1200">
                <a:latin typeface="+mj-ea"/>
                <a:ea typeface="+mj-ea"/>
              </a:rPr>
              <a:t>. SQL</a:t>
            </a:r>
            <a:r>
              <a:rPr lang="ko-KR" altLang="en-US" sz="1200">
                <a:latin typeface="+mj-ea"/>
                <a:ea typeface="+mj-ea"/>
              </a:rPr>
              <a:t>문 실행 시 마지막에 게시판 테이블의 </a:t>
            </a:r>
            <a:r>
              <a:rPr lang="en-US" altLang="ko-KR" sz="1200">
                <a:latin typeface="+mj-ea"/>
                <a:ea typeface="+mj-ea"/>
              </a:rPr>
              <a:t>articleNO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컬럼을 참조하는 구문을 추가합니다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548" y="3920482"/>
            <a:ext cx="6335575" cy="222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90261"/>
            <a:ext cx="7931426" cy="44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매퍼 파일에 다음과 같이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새 글 추가 시 여러 개의 이미지 파일을 첨부할 수 있기 때문에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문에서 </a:t>
            </a:r>
            <a:r>
              <a:rPr lang="en-US" altLang="ko-KR" sz="1200">
                <a:latin typeface="+mj-ea"/>
                <a:ea typeface="+mj-ea"/>
              </a:rPr>
              <a:t>&lt;foreach&gt; </a:t>
            </a:r>
            <a:r>
              <a:rPr lang="ko-KR" altLang="en-US" sz="1200">
                <a:latin typeface="+mj-ea"/>
                <a:ea typeface="+mj-ea"/>
              </a:rPr>
              <a:t>태그를 이용해 한꺼번에 추가할 수 있게 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73426" y="2042906"/>
            <a:ext cx="6701665" cy="4815094"/>
            <a:chOff x="368576" y="1085850"/>
            <a:chExt cx="8370612" cy="6581775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04813" y="1085850"/>
              <a:ext cx="8334375" cy="468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68576" y="5772150"/>
              <a:ext cx="8267700" cy="1895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E6758-254E-1C22-9274-CDB49DF9A025}"/>
              </a:ext>
            </a:extLst>
          </p:cNvPr>
          <p:cNvSpPr txBox="1"/>
          <p:nvPr/>
        </p:nvSpPr>
        <p:spPr>
          <a:xfrm>
            <a:off x="590161" y="1511259"/>
            <a:ext cx="7460535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&lt;insert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insertNewArticle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parameterType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java.util.Map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&lt;![CDATA[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insert into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t_board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articleNO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id, title, content,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values(#{articleNO}, #{id}, #{title}, #{content},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]]&gt;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&lt;/insert&gt;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&lt;insert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insertNewImage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parameterType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java.util.Map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&lt;foreach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"INSERT ALL"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"SELECT * FROM DUAL"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INTO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t_imageFile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imageFileNO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articleNO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regDate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VALUES (#{item.imageFileNO}, #{item.imageFileName}, #{item.articleNO},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sysdate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&lt;/foreach&gt;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&lt;/insert&gt;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&lt;select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selectNewImageFileNO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resultType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&lt;![CDATA[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SELECT  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nvl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(max(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imageFileNO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),0) from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t_imageFile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]]&gt;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&lt;/select&gt;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617" y="1570383"/>
            <a:ext cx="7335079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복사한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의 파일 이름을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로 변경한 후 </a:t>
            </a:r>
            <a:r>
              <a:rPr lang="en-US" altLang="ko-KR" sz="1200">
                <a:latin typeface="+mj-ea"/>
                <a:ea typeface="+mj-ea"/>
              </a:rPr>
              <a:t>OK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617" y="3728471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게시판 관련 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이 생성된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06598" y="1934155"/>
            <a:ext cx="3800475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484783" y="2216426"/>
            <a:ext cx="506895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17988" y="4005470"/>
            <a:ext cx="2152650" cy="23812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21296"/>
            <a:ext cx="7364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ko-KR" altLang="en-US" sz="1200" dirty="0">
                <a:latin typeface="+mj-ea"/>
                <a:ea typeface="+mj-ea"/>
              </a:rPr>
              <a:t>이번에는 자바 파일을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수정</a:t>
            </a:r>
            <a:r>
              <a:rPr lang="ko-KR" altLang="en-US" sz="1200" dirty="0">
                <a:latin typeface="+mj-ea"/>
                <a:ea typeface="+mj-ea"/>
              </a:rPr>
              <a:t>할 차례입니다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73646" y="1698294"/>
            <a:ext cx="6568937" cy="4434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F11405-514A-5758-6A74-0E6E4258EAA0}"/>
              </a:ext>
            </a:extLst>
          </p:cNvPr>
          <p:cNvCxnSpPr/>
          <p:nvPr/>
        </p:nvCxnSpPr>
        <p:spPr>
          <a:xfrm>
            <a:off x="2676588" y="2676588"/>
            <a:ext cx="227086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77FC5B-0BC6-6EBF-5231-B54E4F1DC436}"/>
              </a:ext>
            </a:extLst>
          </p:cNvPr>
          <p:cNvSpPr txBox="1"/>
          <p:nvPr/>
        </p:nvSpPr>
        <p:spPr>
          <a:xfrm>
            <a:off x="3812019" y="1446602"/>
            <a:ext cx="423867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먼저 작성한 </a:t>
            </a:r>
            <a:r>
              <a:rPr lang="en-US" altLang="ko-KR" sz="1200" dirty="0" err="1">
                <a:solidFill>
                  <a:srgbClr val="FF0000"/>
                </a:solidFill>
              </a:rPr>
              <a:t>addNewArticle</a:t>
            </a:r>
            <a:r>
              <a:rPr lang="ko-KR" altLang="en-US" sz="1200" dirty="0">
                <a:solidFill>
                  <a:srgbClr val="FF0000"/>
                </a:solidFill>
              </a:rPr>
              <a:t> 메서드 주석처리 후 코드작성하기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7A0E87-7326-CC3D-D182-4F586008076A}"/>
              </a:ext>
            </a:extLst>
          </p:cNvPr>
          <p:cNvCxnSpPr/>
          <p:nvPr/>
        </p:nvCxnSpPr>
        <p:spPr>
          <a:xfrm>
            <a:off x="3167094" y="3124705"/>
            <a:ext cx="11514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58335" y="1401417"/>
            <a:ext cx="6120434" cy="5360503"/>
            <a:chOff x="390525" y="1423367"/>
            <a:chExt cx="8115300" cy="7217049"/>
          </a:xfrm>
        </p:grpSpPr>
        <p:pic>
          <p:nvPicPr>
            <p:cNvPr id="624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38175" y="1423367"/>
              <a:ext cx="7867650" cy="329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90525" y="4678016"/>
              <a:ext cx="8115300" cy="396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31843" y="1433238"/>
            <a:ext cx="6157705" cy="5184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98789"/>
            <a:ext cx="9144000" cy="584775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다중 이미지 글 추가하기</a:t>
            </a:r>
          </a:p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  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@RequestMapping(value="/board/addNewArticle.do" ,method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RequestMethod.POST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@ResponseBody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public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addNewArticle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MultipartHttpServletRequest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HttpServletResponse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response) throws Exception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multipartRequest.setCharacterEncoding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("utf-8");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String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=null;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Map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HashMap();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Enumeration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enu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multipartRequest.getParameterNames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while(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enu.hasMoreElements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()){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String name=(String)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enu.nextElement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String value=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multipartRequest.getParameter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(name);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articleMap.put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name,value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로그인 시 세션에 저장된 회원 정보에서 글쓴이 아이디를 얻어와서 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Map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에 저장합니다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.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HttpSession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session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multipartRequest.getSession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MemberVO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memberVO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MemberVO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session.getAttribute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("member");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String id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memberVO.getId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articleMap.put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id",id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articleMap.put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parentNO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", 0);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List&lt;String&gt;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=upload(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List&lt;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ArrayList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&gt;();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if(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!= null &amp;&amp;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fileList.size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()!=0)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for(String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: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imageVO.setImageFileName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imageFileList.add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articleMap.put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}</a:t>
            </a:r>
            <a:endParaRPr lang="ko-KR" altLang="en-US" sz="1100" dirty="0">
              <a:latin typeface="Consolas" panose="020B0609020204030204" pitchFamily="49" charset="0"/>
              <a:ea typeface="한컴산뜻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7901" y="5619750"/>
            <a:ext cx="287655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addNewArticle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메서드는 주석처리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31718"/>
            <a:ext cx="9144000" cy="63555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String message;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resEnt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=null;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HttpHeaders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responseHeaders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HttpHeaders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          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responseHeaders.add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("Content-Type", "text/html; charset=utf-8");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try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int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boardService.addNewArticle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if(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!=null &amp;&amp;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imageFileList.size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()!=0)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for(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imageVO:imageFileList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imageVO.getImageFileName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File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srcFile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File(ARTICLE_IMAGE_REPO+"\\"+"temp"+"\\"+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File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destDir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File(ARTICLE_IMAGE_REPO+"\\"+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//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destDir.mkdirs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FileUtils.moveFileToDirectory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srcFile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destDir,true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}		    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= "&lt;script&gt;";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 " alert('</a:t>
            </a:r>
            <a:r>
              <a:rPr lang="ko-KR" altLang="en-US" sz="1100" dirty="0" err="1">
                <a:latin typeface="Consolas" panose="020B0609020204030204" pitchFamily="49" charset="0"/>
                <a:ea typeface="한컴산뜻돋움"/>
              </a:rPr>
              <a:t>새글을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 추가했습니다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.');";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 "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location.href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='"+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multipartRequest.getContextPath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()+"/board/listArticles.do'; 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+=" &lt;/script&gt;";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     	   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resEnt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(message,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responseHeaders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HttpStatus.CREATED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   		 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 }catch(Exception e)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if(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!=null &amp;&amp;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imageFileList.size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()!=0)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  for(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imageVO:imageFileList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 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  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imageVO.getImageFileName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File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srcFile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File(ARTICLE_IMAGE_REPO+"\\"+"temp"+"\\"+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 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srcFile.delete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  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= " &lt;script&gt;";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+=" alert('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오류가 발생했습니다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다시 시도해 주세요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');');";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+="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location.href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='"+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multipartRequest.getContextPath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()+"/board/articleForm.do'; 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message +=" &lt;/script&gt;";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resEnt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(message,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responseHeaders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HttpStatus.CREATED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e.printStackTrace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 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return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resEnt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 }	</a:t>
            </a:r>
          </a:p>
        </p:txBody>
      </p:sp>
    </p:spTree>
    <p:extLst>
      <p:ext uri="{BB962C8B-B14F-4D97-AF65-F5344CB8AC3E}">
        <p14:creationId xmlns:p14="http://schemas.microsoft.com/office/powerpoint/2010/main" val="14255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508818"/>
            <a:ext cx="9144000" cy="34778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다중 이미지 업로드하기</a:t>
            </a:r>
          </a:p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private List&lt;String&gt; 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upload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MultipartHttpServletRequest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 throws Exception{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List&lt;String&gt;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fileList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= 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ArrayList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&lt;String&gt;();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Iterator&lt;String&gt;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multipartRequest.getFileNames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while(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fileNames.hasNext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()){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String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fileNames.next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multipartRequest.getFile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String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originalFileName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mFile.getOriginalFilename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fileList.add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originalFileName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File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 = new File(ARTICLE_IMAGE_REPO +"\\"+"temp"+"\\" +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if(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mFile.getSize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()!=0){ //File Null Check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	if(!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file.exists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()){ 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경로상에 파일이 존재하지 않을 경우</a:t>
            </a:r>
          </a:p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		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file.getParentFile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mkdirs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();  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경로에 해당하는 디렉토리들을 생성</a:t>
            </a:r>
          </a:p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					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mFile.transferTo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(new File(ARTICLE_IMAGE_REPO +"\\"+"temp"+ "\\"+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originalFileName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)); //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임시로 저장된 </a:t>
            </a:r>
            <a:r>
              <a:rPr lang="en-US" altLang="ko-KR" sz="1100" dirty="0" err="1">
                <a:latin typeface="Consolas" panose="020B0609020204030204" pitchFamily="49" charset="0"/>
                <a:ea typeface="한컴산뜻돋움"/>
              </a:rPr>
              <a:t>multipartFile</a:t>
            </a: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을 실제 파일로 전송</a:t>
            </a:r>
          </a:p>
          <a:p>
            <a:pPr>
              <a:defRPr/>
            </a:pPr>
            <a:r>
              <a:rPr lang="ko-KR" altLang="en-US" sz="1100" dirty="0">
                <a:latin typeface="Consolas" panose="020B0609020204030204" pitchFamily="49" charset="0"/>
                <a:ea typeface="한컴산뜻돋움"/>
              </a:rPr>
              <a:t>				</a:t>
            </a: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	return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fileList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100" dirty="0">
                <a:latin typeface="Consolas" panose="020B0609020204030204" pitchFamily="49" charset="0"/>
                <a:ea typeface="한컴산뜻돋움"/>
              </a:rPr>
              <a:t>	}</a:t>
            </a:r>
          </a:p>
        </p:txBody>
      </p:sp>
      <p:sp>
        <p:nvSpPr>
          <p:cNvPr id="6" name="직사각형 31747"/>
          <p:cNvSpPr txBox="1"/>
          <p:nvPr/>
        </p:nvSpPr>
        <p:spPr>
          <a:xfrm>
            <a:off x="0" y="4057664"/>
            <a:ext cx="9144000" cy="28623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dirty="0" smtClean="0">
                <a:latin typeface="Consolas" panose="020B0609020204030204" pitchFamily="49" charset="0"/>
                <a:ea typeface="한컴산뜻돋움"/>
              </a:rPr>
              <a:t>/*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//</a:t>
            </a:r>
            <a:r>
              <a:rPr lang="ko-KR" altLang="en-US" sz="900" dirty="0" err="1">
                <a:latin typeface="Consolas" panose="020B0609020204030204" pitchFamily="49" charset="0"/>
                <a:ea typeface="한컴산뜻돋움"/>
              </a:rPr>
              <a:t>한개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 이미지 업로드하기</a:t>
            </a:r>
          </a:p>
          <a:p>
            <a:pPr>
              <a:defRPr/>
            </a:pP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private String </a:t>
            </a:r>
            <a:r>
              <a:rPr lang="en-US" altLang="ko-KR" sz="9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upload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MultipartHttpServletRequest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multipartRequest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) throws Exception{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</a:t>
            </a:r>
            <a:r>
              <a:rPr lang="en-US" altLang="ko-KR" sz="9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String </a:t>
            </a:r>
            <a:r>
              <a:rPr lang="en-US" altLang="ko-KR" sz="9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9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= null;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Iterator&lt;String&gt;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fileNames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multipartRequest.getFileNames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while(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fileNames.hasNext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()){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String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fileNames.next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MultipartFile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mFile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=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multipartRequest.getFile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9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=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mFile.getOriginalFilename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File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 = new File(ARTICLE_IMAGE_REPO +"\\"+"temp"+"\\" +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if(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mFile.getSize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()!=0){ //File Null Check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	if(!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file.exists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()){ //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경로상에 파일이 존재하지 않을 경우</a:t>
            </a:r>
          </a:p>
          <a:p>
            <a:pPr>
              <a:defRPr/>
            </a:pP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					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file.getParentFile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().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mkdirs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();  //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경로에 해당하는 디렉토리들을 생성</a:t>
            </a:r>
          </a:p>
          <a:p>
            <a:pPr>
              <a:defRPr/>
            </a:pP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					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mFile.transferTo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(new File(ARTICLE_IMAGE_REPO +"\\"+"temp"+ "\\"+</a:t>
            </a:r>
            <a:r>
              <a:rPr lang="en-US" altLang="ko-KR" sz="9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)); </a:t>
            </a:r>
            <a:endParaRPr lang="en-US" altLang="ko-KR" sz="900" dirty="0" smtClean="0">
              <a:latin typeface="Consolas" panose="020B0609020204030204" pitchFamily="49" charset="0"/>
              <a:ea typeface="한컴산뜻돋움"/>
            </a:endParaRPr>
          </a:p>
          <a:p>
            <a:pPr>
              <a:defRPr/>
            </a:pPr>
            <a:r>
              <a:rPr lang="en-US" altLang="ko-KR" sz="900" dirty="0" smtClean="0">
                <a:latin typeface="Consolas" panose="020B0609020204030204" pitchFamily="49" charset="0"/>
                <a:ea typeface="한컴산뜻돋움"/>
              </a:rPr>
              <a:t>//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임시로 저장된 </a:t>
            </a:r>
            <a:r>
              <a:rPr lang="en-US" altLang="ko-KR" sz="900" dirty="0" err="1">
                <a:latin typeface="Consolas" panose="020B0609020204030204" pitchFamily="49" charset="0"/>
                <a:ea typeface="한컴산뜻돋움"/>
              </a:rPr>
              <a:t>multipartFile</a:t>
            </a: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을 실제 파일로 전송</a:t>
            </a:r>
          </a:p>
          <a:p>
            <a:pPr>
              <a:defRPr/>
            </a:pPr>
            <a:r>
              <a:rPr lang="ko-KR" altLang="en-US" sz="900" dirty="0">
                <a:latin typeface="Consolas" panose="020B0609020204030204" pitchFamily="49" charset="0"/>
                <a:ea typeface="한컴산뜻돋움"/>
              </a:rPr>
              <a:t>				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	</a:t>
            </a:r>
            <a:r>
              <a:rPr lang="en-US" altLang="ko-KR" sz="900" dirty="0" smtClean="0">
                <a:latin typeface="Consolas" panose="020B0609020204030204" pitchFamily="49" charset="0"/>
                <a:ea typeface="한컴산뜻돋움"/>
              </a:rPr>
              <a:t>}</a:t>
            </a: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	return </a:t>
            </a:r>
            <a:r>
              <a:rPr lang="en-US" altLang="ko-KR" sz="900" dirty="0" err="1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imageFileName</a:t>
            </a:r>
            <a:r>
              <a:rPr lang="en-US" altLang="ko-KR" sz="900" dirty="0">
                <a:solidFill>
                  <a:srgbClr val="FF0000"/>
                </a:solidFill>
                <a:latin typeface="Consolas" panose="020B0609020204030204" pitchFamily="49" charset="0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900" dirty="0">
                <a:latin typeface="Consolas" panose="020B0609020204030204" pitchFamily="49" charset="0"/>
                <a:ea typeface="한컴산뜻돋움"/>
              </a:rPr>
              <a:t>	</a:t>
            </a:r>
            <a:r>
              <a:rPr lang="en-US" altLang="ko-KR" sz="900" dirty="0" smtClean="0">
                <a:latin typeface="Consolas" panose="020B0609020204030204" pitchFamily="49" charset="0"/>
                <a:ea typeface="한컴산뜻돋움"/>
              </a:rPr>
              <a:t>}   */</a:t>
            </a:r>
            <a:endParaRPr lang="en-US" altLang="ko-KR" sz="900" dirty="0">
              <a:latin typeface="Consolas" panose="020B0609020204030204" pitchFamily="49" charset="0"/>
              <a:ea typeface="한컴산뜻돋움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7568" y="4307495"/>
            <a:ext cx="287655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upload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메서드는 주석처리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633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클래스를 각각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05637" y="1728112"/>
            <a:ext cx="6225830" cy="24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31747"/>
          <p:cNvSpPr txBox="1"/>
          <p:nvPr/>
        </p:nvSpPr>
        <p:spPr>
          <a:xfrm>
            <a:off x="0" y="4135337"/>
            <a:ext cx="9144000" cy="127727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@Override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public int addNewArticle(Map articleMap) throws Exception{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	int articleNO = boardDAO.insertNewArticle(articleMap);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	articleMap.put("articleNO", articleNO);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	boardDAO.insertNewImage(articleMap);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	return articleNO;</a:t>
            </a:r>
          </a:p>
          <a:p>
            <a:pPr>
              <a:defRPr/>
            </a:pPr>
            <a:r>
              <a:rPr lang="en-US" altLang="ko-KR" sz="1100">
                <a:latin typeface="Consolas" panose="020B0609020204030204" pitchFamily="49" charset="0"/>
                <a:ea typeface="한컴산뜻돋움"/>
              </a:rPr>
              <a:t>	}</a:t>
            </a:r>
            <a:endParaRPr lang="en-US" altLang="ko-KR" sz="1100" dirty="0">
              <a:latin typeface="Consolas" panose="020B0609020204030204" pitchFamily="49" charset="0"/>
              <a:ea typeface="한컴산뜻돋움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4576" y="4496974"/>
            <a:ext cx="287655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addNewArticle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메서드는 주석처리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11915" y="1569195"/>
            <a:ext cx="6459607" cy="5301077"/>
            <a:chOff x="438150" y="347663"/>
            <a:chExt cx="8267700" cy="7537588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8150" y="347663"/>
              <a:ext cx="8267700" cy="616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3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6361251"/>
              <a:ext cx="8229600" cy="15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3C934-D3FB-461D-F7D7-B8AA1612F500}"/>
              </a:ext>
            </a:extLst>
          </p:cNvPr>
          <p:cNvSpPr txBox="1"/>
          <p:nvPr/>
        </p:nvSpPr>
        <p:spPr>
          <a:xfrm>
            <a:off x="629785" y="1459407"/>
            <a:ext cx="7605871" cy="44935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public int </a:t>
            </a:r>
            <a:r>
              <a:rPr lang="en-US" altLang="ko-KR" sz="1100" dirty="0" err="1">
                <a:latin typeface="Consolas" panose="020B0609020204030204" pitchFamily="49" charset="0"/>
              </a:rPr>
              <a:t>insertNewArticle</a:t>
            </a:r>
            <a:r>
              <a:rPr lang="en-US" altLang="ko-KR" sz="1100" dirty="0">
                <a:latin typeface="Consolas" panose="020B0609020204030204" pitchFamily="49" charset="0"/>
              </a:rPr>
              <a:t>(Map 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int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selectNewArticleNO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articleMap.put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sqlSession.insert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mapper.board.insertNewArticle</a:t>
            </a:r>
            <a:r>
              <a:rPr lang="en-US" altLang="ko-KR" sz="1100" dirty="0">
                <a:latin typeface="Consolas" panose="020B0609020204030204" pitchFamily="49" charset="0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return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insertNewImage</a:t>
            </a:r>
            <a:r>
              <a:rPr lang="en-US" altLang="ko-KR" sz="1100" dirty="0">
                <a:latin typeface="Consolas" panose="020B0609020204030204" pitchFamily="49" charset="0"/>
              </a:rPr>
              <a:t>(Map 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List&lt;</a:t>
            </a:r>
            <a:r>
              <a:rPr lang="en-US" altLang="ko-KR" sz="1100" dirty="0" err="1">
                <a:latin typeface="Consolas" panose="020B0609020204030204" pitchFamily="49" charset="0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</a:rPr>
              <a:t> = (</a:t>
            </a:r>
            <a:r>
              <a:rPr lang="en-US" altLang="ko-KR" sz="1100" dirty="0" err="1">
                <a:latin typeface="Consolas" panose="020B0609020204030204" pitchFamily="49" charset="0"/>
              </a:rPr>
              <a:t>ArrayList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articleMap.get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int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 = (Integer)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articleMap.get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int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selectNewImageFileNO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for(</a:t>
            </a:r>
            <a:r>
              <a:rPr lang="en-US" altLang="ko-KR" sz="1100" dirty="0" err="1">
                <a:latin typeface="Consolas" panose="020B0609020204030204" pitchFamily="49" charset="0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imageVO</a:t>
            </a:r>
            <a:r>
              <a:rPr lang="en-US" altLang="ko-KR" sz="1100" dirty="0">
                <a:latin typeface="Consolas" panose="020B0609020204030204" pitchFamily="49" charset="0"/>
              </a:rPr>
              <a:t> :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</a:t>
            </a:r>
            <a:r>
              <a:rPr lang="en-US" altLang="ko-KR" sz="1100" dirty="0" err="1">
                <a:latin typeface="Consolas" panose="020B0609020204030204" pitchFamily="49" charset="0"/>
              </a:rPr>
              <a:t>imageVO.setImageFileNO</a:t>
            </a:r>
            <a:r>
              <a:rPr lang="en-US" altLang="ko-KR" sz="1100" dirty="0">
                <a:latin typeface="Consolas" panose="020B0609020204030204" pitchFamily="49" charset="0"/>
              </a:rPr>
              <a:t>(++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</a:t>
            </a:r>
            <a:r>
              <a:rPr lang="en-US" altLang="ko-KR" sz="1100" dirty="0" err="1">
                <a:latin typeface="Consolas" panose="020B0609020204030204" pitchFamily="49" charset="0"/>
              </a:rPr>
              <a:t>imageVO.setArticleNO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</a:t>
            </a:r>
            <a:r>
              <a:rPr lang="en-US" altLang="ko-KR" sz="1100" dirty="0" err="1">
                <a:latin typeface="Consolas" panose="020B0609020204030204" pitchFamily="49" charset="0"/>
              </a:rPr>
              <a:t>sqlSession.insert</a:t>
            </a:r>
            <a:r>
              <a:rPr lang="en-US" altLang="ko-KR" sz="1100" dirty="0">
                <a:latin typeface="Consolas" panose="020B0609020204030204" pitchFamily="49" charset="0"/>
              </a:rPr>
              <a:t>("mapper.board.</a:t>
            </a:r>
            <a:r>
              <a:rPr lang="en-US" altLang="ko-KR" sz="1100" dirty="0" err="1">
                <a:latin typeface="Consolas" panose="020B0609020204030204" pitchFamily="49" charset="0"/>
              </a:rPr>
              <a:t>insertNewImage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imageFileList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	private int </a:t>
            </a:r>
            <a:r>
              <a:rPr lang="en-US" altLang="ko-KR" sz="1100" dirty="0" err="1">
                <a:latin typeface="Consolas" panose="020B0609020204030204" pitchFamily="49" charset="0"/>
              </a:rPr>
              <a:t>selectNewImageFileNO</a:t>
            </a:r>
            <a:r>
              <a:rPr lang="en-US" altLang="ko-KR" sz="1100" dirty="0">
                <a:latin typeface="Consolas" panose="020B0609020204030204" pitchFamily="49" charset="0"/>
              </a:rPr>
              <a:t>()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return </a:t>
            </a:r>
            <a:r>
              <a:rPr lang="en-US" altLang="ko-KR" sz="1100" dirty="0" err="1">
                <a:latin typeface="Consolas" panose="020B0609020204030204" pitchFamily="49" charset="0"/>
              </a:rPr>
              <a:t>sqlSession.selectOne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mapper.board.selectNewImageFileNO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90870"/>
            <a:ext cx="7374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이미지 테이블의 각 컬럼 이름에 대응하도록 </a:t>
            </a:r>
            <a:r>
              <a:rPr lang="en-US" altLang="ko-KR" sz="1200">
                <a:latin typeface="+mj-ea"/>
                <a:ea typeface="+mj-ea"/>
              </a:rPr>
              <a:t>ImageVO </a:t>
            </a:r>
            <a:r>
              <a:rPr lang="ko-KR" altLang="en-US" sz="1200">
                <a:latin typeface="+mj-ea"/>
                <a:ea typeface="+mj-ea"/>
              </a:rPr>
              <a:t>클래스를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82627" y="1850486"/>
            <a:ext cx="6761301" cy="2670314"/>
            <a:chOff x="384935" y="1934818"/>
            <a:chExt cx="8334375" cy="3399183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6725" y="1934818"/>
              <a:ext cx="821055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84935" y="3124201"/>
              <a:ext cx="8334375" cy="220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직사각형 4"/>
          <p:cNvSpPr/>
          <p:nvPr/>
        </p:nvSpPr>
        <p:spPr>
          <a:xfrm>
            <a:off x="4943475" y="1922809"/>
            <a:ext cx="381000" cy="1648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vo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00809"/>
            <a:ext cx="7732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기존 파일 내용을 삭제한 후 </a:t>
            </a:r>
            <a:r>
              <a:rPr lang="en-US" altLang="ko-KR" sz="1200">
                <a:latin typeface="+mj-ea"/>
                <a:ea typeface="+mj-ea"/>
              </a:rPr>
              <a:t>&lt;select&gt; </a:t>
            </a:r>
            <a:r>
              <a:rPr lang="ko-KR" altLang="en-US" sz="1200">
                <a:latin typeface="+mj-ea"/>
                <a:ea typeface="+mj-ea"/>
              </a:rPr>
              <a:t>태그로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가 </a:t>
            </a:r>
            <a:r>
              <a:rPr lang="en-US" altLang="ko-KR" sz="1200">
                <a:latin typeface="+mj-ea"/>
                <a:ea typeface="+mj-ea"/>
              </a:rPr>
              <a:t>selectAllArticlesList</a:t>
            </a:r>
            <a:r>
              <a:rPr lang="ko-KR" altLang="en-US" sz="1200">
                <a:latin typeface="+mj-ea"/>
                <a:ea typeface="+mj-ea"/>
              </a:rPr>
              <a:t>인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74614" y="1777807"/>
            <a:ext cx="5956231" cy="499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43000"/>
            <a:ext cx="9144000" cy="563231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package com.myspring.pro30.board.vo;</a:t>
            </a:r>
          </a:p>
          <a:p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import </a:t>
            </a:r>
            <a:r>
              <a:rPr lang="en-US" altLang="ko-KR" sz="800" dirty="0" err="1">
                <a:latin typeface="Consolas" panose="020B0609020204030204" pitchFamily="49" charset="0"/>
              </a:rPr>
              <a:t>java.io.UnsupportedEncodingException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import </a:t>
            </a:r>
            <a:r>
              <a:rPr lang="en-US" altLang="ko-KR" sz="800" dirty="0" err="1">
                <a:latin typeface="Consolas" panose="020B0609020204030204" pitchFamily="49" charset="0"/>
              </a:rPr>
              <a:t>java.net.URLEncoder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import </a:t>
            </a:r>
            <a:r>
              <a:rPr lang="en-US" altLang="ko-KR" sz="800" dirty="0" err="1">
                <a:latin typeface="Consolas" panose="020B0609020204030204" pitchFamily="49" charset="0"/>
              </a:rPr>
              <a:t>java.sql.Date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public class </a:t>
            </a:r>
            <a:r>
              <a:rPr lang="en-US" altLang="ko-KR" sz="800" dirty="0" err="1">
                <a:latin typeface="Consolas" panose="020B0609020204030204" pitchFamily="49" charset="0"/>
              </a:rPr>
              <a:t>ImageVO</a:t>
            </a:r>
            <a:r>
              <a:rPr lang="en-US" altLang="ko-KR" sz="8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private 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private String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private Date </a:t>
            </a:r>
            <a:r>
              <a:rPr lang="en-US" altLang="ko-KR" sz="800" dirty="0" err="1">
                <a:latin typeface="Consolas" panose="020B0609020204030204" pitchFamily="49" charset="0"/>
              </a:rPr>
              <a:t>regDate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private 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articleNO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getImageFileNO</a:t>
            </a:r>
            <a:r>
              <a:rPr lang="en-US" altLang="ko-KR" sz="8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return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void </a:t>
            </a:r>
            <a:r>
              <a:rPr lang="en-US" altLang="ko-KR" sz="800" dirty="0" err="1">
                <a:latin typeface="Consolas" panose="020B0609020204030204" pitchFamily="49" charset="0"/>
              </a:rPr>
              <a:t>setImageFileNO</a:t>
            </a:r>
            <a:r>
              <a:rPr lang="en-US" altLang="ko-KR" sz="800" dirty="0"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8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</a:t>
            </a:r>
            <a:r>
              <a:rPr lang="en-US" altLang="ko-KR" sz="800" dirty="0" err="1">
                <a:latin typeface="Consolas" panose="020B0609020204030204" pitchFamily="49" charset="0"/>
              </a:rPr>
              <a:t>this.imageFileNO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String </a:t>
            </a:r>
            <a:r>
              <a:rPr lang="en-US" altLang="ko-KR" sz="800" dirty="0" err="1">
                <a:latin typeface="Consolas" panose="020B0609020204030204" pitchFamily="49" charset="0"/>
              </a:rPr>
              <a:t>getImageFileName</a:t>
            </a:r>
            <a:r>
              <a:rPr lang="en-US" altLang="ko-KR" sz="8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return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void </a:t>
            </a:r>
            <a:r>
              <a:rPr lang="en-US" altLang="ko-KR" sz="800" dirty="0" err="1">
                <a:latin typeface="Consolas" panose="020B0609020204030204" pitchFamily="49" charset="0"/>
              </a:rPr>
              <a:t>setImageFileName</a:t>
            </a:r>
            <a:r>
              <a:rPr lang="en-US" altLang="ko-KR" sz="800" dirty="0">
                <a:latin typeface="Consolas" panose="020B0609020204030204" pitchFamily="49" charset="0"/>
              </a:rPr>
              <a:t>(String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8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try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	if(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800" dirty="0">
                <a:latin typeface="Consolas" panose="020B0609020204030204" pitchFamily="49" charset="0"/>
              </a:rPr>
              <a:t>!= null &amp;&amp; </a:t>
            </a:r>
            <a:r>
              <a:rPr lang="en-US" altLang="ko-KR" sz="800" dirty="0" err="1">
                <a:latin typeface="Consolas" panose="020B0609020204030204" pitchFamily="49" charset="0"/>
              </a:rPr>
              <a:t>imageFileName.length</a:t>
            </a:r>
            <a:r>
              <a:rPr lang="en-US" altLang="ko-KR" sz="800" dirty="0">
                <a:latin typeface="Consolas" panose="020B0609020204030204" pitchFamily="49" charset="0"/>
              </a:rPr>
              <a:t>()!=0)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		</a:t>
            </a:r>
            <a:r>
              <a:rPr lang="en-US" altLang="ko-KR" sz="800" dirty="0" err="1">
                <a:latin typeface="Consolas" panose="020B0609020204030204" pitchFamily="49" charset="0"/>
              </a:rPr>
              <a:t>this.imageFileName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URLEncoder.encode</a:t>
            </a:r>
            <a:r>
              <a:rPr lang="en-US" altLang="ko-KR" sz="800" dirty="0">
                <a:latin typeface="Consolas" panose="020B0609020204030204" pitchFamily="49" charset="0"/>
              </a:rPr>
              <a:t>(imageFileName,"UTF-8");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} catch (</a:t>
            </a:r>
            <a:r>
              <a:rPr lang="en-US" altLang="ko-KR" sz="800" dirty="0" err="1">
                <a:latin typeface="Consolas" panose="020B0609020204030204" pitchFamily="49" charset="0"/>
              </a:rPr>
              <a:t>UnsupportedEncodingException</a:t>
            </a:r>
            <a:r>
              <a:rPr lang="en-US" altLang="ko-KR" sz="800" dirty="0"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	</a:t>
            </a:r>
            <a:r>
              <a:rPr lang="en-US" altLang="ko-KR" sz="800" dirty="0" err="1">
                <a:latin typeface="Consolas" panose="020B0609020204030204" pitchFamily="49" charset="0"/>
              </a:rPr>
              <a:t>e.printStackTrace</a:t>
            </a:r>
            <a:r>
              <a:rPr lang="en-US" altLang="ko-KR" sz="8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Date </a:t>
            </a:r>
            <a:r>
              <a:rPr lang="en-US" altLang="ko-KR" sz="800" dirty="0" err="1">
                <a:latin typeface="Consolas" panose="020B0609020204030204" pitchFamily="49" charset="0"/>
              </a:rPr>
              <a:t>getRegDate</a:t>
            </a:r>
            <a:r>
              <a:rPr lang="en-US" altLang="ko-KR" sz="8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return </a:t>
            </a:r>
            <a:r>
              <a:rPr lang="en-US" altLang="ko-KR" sz="800" dirty="0" err="1">
                <a:latin typeface="Consolas" panose="020B0609020204030204" pitchFamily="49" charset="0"/>
              </a:rPr>
              <a:t>regDate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void </a:t>
            </a:r>
            <a:r>
              <a:rPr lang="en-US" altLang="ko-KR" sz="800" dirty="0" err="1">
                <a:latin typeface="Consolas" panose="020B0609020204030204" pitchFamily="49" charset="0"/>
              </a:rPr>
              <a:t>setRegDate</a:t>
            </a:r>
            <a:r>
              <a:rPr lang="en-US" altLang="ko-KR" sz="800" dirty="0">
                <a:latin typeface="Consolas" panose="020B0609020204030204" pitchFamily="49" charset="0"/>
              </a:rPr>
              <a:t>(Date </a:t>
            </a:r>
            <a:r>
              <a:rPr lang="en-US" altLang="ko-KR" sz="800" dirty="0" err="1">
                <a:latin typeface="Consolas" panose="020B0609020204030204" pitchFamily="49" charset="0"/>
              </a:rPr>
              <a:t>regDate</a:t>
            </a:r>
            <a:r>
              <a:rPr lang="en-US" altLang="ko-KR" sz="8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</a:t>
            </a:r>
            <a:r>
              <a:rPr lang="en-US" altLang="ko-KR" sz="800" dirty="0" err="1">
                <a:latin typeface="Consolas" panose="020B0609020204030204" pitchFamily="49" charset="0"/>
              </a:rPr>
              <a:t>this.regDate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regDate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getArticleNO</a:t>
            </a:r>
            <a:r>
              <a:rPr lang="en-US" altLang="ko-KR" sz="8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return </a:t>
            </a:r>
            <a:r>
              <a:rPr lang="en-US" altLang="ko-KR" sz="800" dirty="0" err="1">
                <a:latin typeface="Consolas" panose="020B0609020204030204" pitchFamily="49" charset="0"/>
              </a:rPr>
              <a:t>articleNO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public void </a:t>
            </a:r>
            <a:r>
              <a:rPr lang="en-US" altLang="ko-KR" sz="800" dirty="0" err="1">
                <a:latin typeface="Consolas" panose="020B0609020204030204" pitchFamily="49" charset="0"/>
              </a:rPr>
              <a:t>setArticleNO</a:t>
            </a:r>
            <a:r>
              <a:rPr lang="en-US" altLang="ko-KR" sz="800" dirty="0"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latin typeface="Consolas" panose="020B0609020204030204" pitchFamily="49" charset="0"/>
              </a:rPr>
              <a:t>articleNO</a:t>
            </a:r>
            <a:r>
              <a:rPr lang="en-US" altLang="ko-KR" sz="8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	</a:t>
            </a:r>
            <a:r>
              <a:rPr lang="en-US" altLang="ko-KR" sz="800" dirty="0" err="1">
                <a:latin typeface="Consolas" panose="020B0609020204030204" pitchFamily="49" charset="0"/>
              </a:rPr>
              <a:t>this.articleNO</a:t>
            </a:r>
            <a:r>
              <a:rPr lang="en-US" altLang="ko-KR" sz="800" dirty="0">
                <a:latin typeface="Consolas" panose="020B0609020204030204" pitchFamily="49" charset="0"/>
              </a:rPr>
              <a:t> = </a:t>
            </a:r>
            <a:r>
              <a:rPr lang="en-US" altLang="ko-KR" sz="800" dirty="0" err="1">
                <a:latin typeface="Consolas" panose="020B0609020204030204" pitchFamily="49" charset="0"/>
              </a:rPr>
              <a:t>articleNO</a:t>
            </a:r>
            <a:r>
              <a:rPr lang="en-US" altLang="ko-KR" sz="8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	</a:t>
            </a:r>
            <a:r>
              <a:rPr lang="en-US" altLang="ko-KR" sz="800" dirty="0" smtClean="0">
                <a:latin typeface="Consolas" panose="020B0609020204030204" pitchFamily="49" charset="0"/>
              </a:rPr>
              <a:t>}</a:t>
            </a:r>
            <a:r>
              <a:rPr lang="en-US" altLang="ko-KR" sz="800" dirty="0">
                <a:latin typeface="Consolas" panose="020B0609020204030204" pitchFamily="49" charset="0"/>
              </a:rPr>
              <a:t>		</a:t>
            </a:r>
            <a:endParaRPr lang="en-US" altLang="ko-KR" sz="800" dirty="0" smtClean="0"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latin typeface="Consolas" panose="020B0609020204030204" pitchFamily="49" charset="0"/>
              </a:rPr>
              <a:t>}</a:t>
            </a:r>
            <a:endParaRPr lang="ko-KR" altLang="en-US" sz="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10748"/>
            <a:ext cx="7734420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28.1</a:t>
            </a:r>
            <a:r>
              <a:rPr lang="ko-KR" altLang="en-US" sz="1200">
                <a:latin typeface="+mj-ea"/>
                <a:ea typeface="+mj-ea"/>
              </a:rPr>
              <a:t>절의 다중 파일 업로드 기능을 참고하여 새 글 등록창에 파일 업로드를 할 수 있는 기능을 다음과 같이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자바스크립트로 구현합니다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8082" y="1972413"/>
            <a:ext cx="6480939" cy="392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43000"/>
            <a:ext cx="9144000" cy="398570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&lt;script  </a:t>
            </a:r>
            <a:r>
              <a:rPr lang="en-US" altLang="ko-KR" sz="1100" dirty="0" err="1"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latin typeface="Consolas" panose="020B0609020204030204" pitchFamily="49" charset="0"/>
              </a:rPr>
              <a:t>="http://code.jquery.com/jquery-latest.min.js"&gt;&lt;/script&gt;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&lt;script type="text/</a:t>
            </a:r>
            <a:r>
              <a:rPr lang="en-US" altLang="ko-KR" sz="1100" dirty="0" err="1">
                <a:latin typeface="Consolas" panose="020B0609020204030204" pitchFamily="49" charset="0"/>
              </a:rPr>
              <a:t>javascript</a:t>
            </a:r>
            <a:r>
              <a:rPr lang="en-US" altLang="ko-KR" sz="11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function </a:t>
            </a:r>
            <a:r>
              <a:rPr lang="en-US" altLang="ko-KR" sz="1100" dirty="0" err="1">
                <a:latin typeface="Consolas" panose="020B0609020204030204" pitchFamily="49" charset="0"/>
              </a:rPr>
              <a:t>readURL</a:t>
            </a:r>
            <a:r>
              <a:rPr lang="en-US" altLang="ko-KR" sz="1100" dirty="0">
                <a:latin typeface="Consolas" panose="020B0609020204030204" pitchFamily="49" charset="0"/>
              </a:rPr>
              <a:t>(input)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input.files</a:t>
            </a:r>
            <a:r>
              <a:rPr lang="en-US" altLang="ko-KR" sz="1100" dirty="0">
                <a:latin typeface="Consolas" panose="020B0609020204030204" pitchFamily="49" charset="0"/>
              </a:rPr>
              <a:t> &amp;&amp; </a:t>
            </a:r>
            <a:r>
              <a:rPr lang="en-US" altLang="ko-KR" sz="1100" dirty="0" err="1">
                <a:latin typeface="Consolas" panose="020B0609020204030204" pitchFamily="49" charset="0"/>
              </a:rPr>
              <a:t>input.files</a:t>
            </a:r>
            <a:r>
              <a:rPr lang="en-US" altLang="ko-KR" sz="1100" dirty="0">
                <a:latin typeface="Consolas" panose="020B0609020204030204" pitchFamily="49" charset="0"/>
              </a:rPr>
              <a:t>[0])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   </a:t>
            </a:r>
            <a:r>
              <a:rPr lang="en-US" altLang="ko-KR" sz="1100" dirty="0" err="1"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latin typeface="Consolas" panose="020B0609020204030204" pitchFamily="49" charset="0"/>
              </a:rPr>
              <a:t> reader = new </a:t>
            </a:r>
            <a:r>
              <a:rPr lang="en-US" altLang="ko-KR" sz="1100" dirty="0" err="1">
                <a:latin typeface="Consolas" panose="020B0609020204030204" pitchFamily="49" charset="0"/>
              </a:rPr>
              <a:t>FileReader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   </a:t>
            </a:r>
            <a:r>
              <a:rPr lang="en-US" altLang="ko-KR" sz="1100" dirty="0" err="1">
                <a:latin typeface="Consolas" panose="020B0609020204030204" pitchFamily="49" charset="0"/>
              </a:rPr>
              <a:t>reader.onload</a:t>
            </a:r>
            <a:r>
              <a:rPr lang="en-US" altLang="ko-KR" sz="1100" dirty="0">
                <a:latin typeface="Consolas" panose="020B0609020204030204" pitchFamily="49" charset="0"/>
              </a:rPr>
              <a:t> = function (e)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        $('#preview').</a:t>
            </a:r>
            <a:r>
              <a:rPr lang="en-US" altLang="ko-KR" sz="1100" dirty="0" err="1">
                <a:latin typeface="Consolas" panose="020B0609020204030204" pitchFamily="49" charset="0"/>
              </a:rPr>
              <a:t>attr</a:t>
            </a:r>
            <a:r>
              <a:rPr lang="en-US" altLang="ko-KR" sz="1100" dirty="0">
                <a:latin typeface="Consolas" panose="020B0609020204030204" pitchFamily="49" charset="0"/>
              </a:rPr>
              <a:t>('</a:t>
            </a:r>
            <a:r>
              <a:rPr lang="en-US" altLang="ko-KR" sz="1100" dirty="0" err="1"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latin typeface="Consolas" panose="020B0609020204030204" pitchFamily="49" charset="0"/>
              </a:rPr>
              <a:t>', </a:t>
            </a:r>
            <a:r>
              <a:rPr lang="en-US" altLang="ko-KR" sz="1100" dirty="0" err="1">
                <a:latin typeface="Consolas" panose="020B0609020204030204" pitchFamily="49" charset="0"/>
              </a:rPr>
              <a:t>e.target.result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reader.readAsDataURL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input.files</a:t>
            </a:r>
            <a:r>
              <a:rPr lang="en-US" altLang="ko-KR" sz="1100" dirty="0">
                <a:latin typeface="Consolas" panose="020B0609020204030204" pitchFamily="49" charset="0"/>
              </a:rPr>
              <a:t>[0]);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function </a:t>
            </a:r>
            <a:r>
              <a:rPr lang="en-US" altLang="ko-KR" sz="1100" dirty="0" err="1">
                <a:latin typeface="Consolas" panose="020B0609020204030204" pitchFamily="49" charset="0"/>
              </a:rPr>
              <a:t>backToList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obj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obj.action</a:t>
            </a:r>
            <a:r>
              <a:rPr lang="en-US" altLang="ko-KR" sz="1100" dirty="0">
                <a:latin typeface="Consolas" panose="020B0609020204030204" pitchFamily="49" charset="0"/>
              </a:rPr>
              <a:t>="${</a:t>
            </a:r>
            <a:r>
              <a:rPr lang="en-US" altLang="ko-KR" sz="1100" dirty="0" err="1">
                <a:latin typeface="Consolas" panose="020B0609020204030204" pitchFamily="49" charset="0"/>
              </a:rPr>
              <a:t>contextPath</a:t>
            </a:r>
            <a:r>
              <a:rPr lang="en-US" altLang="ko-KR" sz="1100" dirty="0">
                <a:latin typeface="Consolas" panose="020B0609020204030204" pitchFamily="49" charset="0"/>
              </a:rPr>
              <a:t>}/board/listArticles.do";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obj.submit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</a:t>
            </a:r>
          </a:p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=1;</a:t>
            </a:r>
          </a:p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 function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fn_addFile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	  $("#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d_file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").append("&lt;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&gt;"+"&lt;input type='file' name='file"+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+"' /&gt;");</a:t>
            </a:r>
          </a:p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	 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 }  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&lt;/script&gt;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75" y="104775"/>
            <a:ext cx="9144000" cy="609397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&lt;h1 style="</a:t>
            </a:r>
            <a:r>
              <a:rPr lang="en-US" altLang="ko-KR" sz="1000" dirty="0" err="1">
                <a:latin typeface="Consolas" panose="020B0609020204030204" pitchFamily="49" charset="0"/>
              </a:rPr>
              <a:t>text-align:center</a:t>
            </a:r>
            <a:r>
              <a:rPr lang="en-US" altLang="ko-KR" sz="1000" dirty="0">
                <a:latin typeface="Consolas" panose="020B0609020204030204" pitchFamily="49" charset="0"/>
              </a:rPr>
              <a:t>"&gt;</a:t>
            </a:r>
            <a:r>
              <a:rPr lang="ko-KR" altLang="en-US" sz="1000" dirty="0">
                <a:latin typeface="Consolas" panose="020B0609020204030204" pitchFamily="49" charset="0"/>
              </a:rPr>
              <a:t>글쓰기</a:t>
            </a:r>
            <a:r>
              <a:rPr lang="en-US" altLang="ko-KR" sz="10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&lt;form name="</a:t>
            </a:r>
            <a:r>
              <a:rPr lang="en-US" altLang="ko-KR" sz="1000" dirty="0" err="1">
                <a:latin typeface="Consolas" panose="020B0609020204030204" pitchFamily="49" charset="0"/>
              </a:rPr>
              <a:t>articleForm</a:t>
            </a:r>
            <a:r>
              <a:rPr lang="en-US" altLang="ko-KR" sz="1000" dirty="0">
                <a:latin typeface="Consolas" panose="020B0609020204030204" pitchFamily="49" charset="0"/>
              </a:rPr>
              <a:t>" method="post"   action="${</a:t>
            </a:r>
            <a:r>
              <a:rPr lang="en-US" altLang="ko-KR" sz="1000" dirty="0" err="1">
                <a:latin typeface="Consolas" panose="020B0609020204030204" pitchFamily="49" charset="0"/>
              </a:rPr>
              <a:t>contextPath</a:t>
            </a:r>
            <a:r>
              <a:rPr lang="en-US" altLang="ko-KR" sz="1000" dirty="0">
                <a:latin typeface="Consolas" panose="020B0609020204030204" pitchFamily="49" charset="0"/>
              </a:rPr>
              <a:t>}/board/addNewArticle.do"   </a:t>
            </a:r>
            <a:r>
              <a:rPr lang="en-US" altLang="ko-KR" sz="1000" dirty="0" err="1">
                <a:latin typeface="Consolas" panose="020B0609020204030204" pitchFamily="49" charset="0"/>
              </a:rPr>
              <a:t>enctype</a:t>
            </a:r>
            <a:r>
              <a:rPr lang="en-US" altLang="ko-KR" sz="1000" dirty="0">
                <a:latin typeface="Consolas" panose="020B0609020204030204" pitchFamily="49" charset="0"/>
              </a:rPr>
              <a:t>="multipart/form-data"&gt;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&lt;table border="0" align="center"&gt;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	&lt;td align="right"&gt; </a:t>
            </a:r>
            <a:r>
              <a:rPr lang="ko-KR" altLang="en-US" sz="1000" dirty="0">
                <a:latin typeface="Consolas" panose="020B0609020204030204" pitchFamily="49" charset="0"/>
              </a:rPr>
              <a:t>작성자</a:t>
            </a:r>
            <a:r>
              <a:rPr lang="en-US" altLang="ko-KR" sz="10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	&lt;td </a:t>
            </a:r>
            <a:r>
              <a:rPr lang="en-US" altLang="ko-KR" sz="1000" dirty="0" err="1"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latin typeface="Consolas" panose="020B0609020204030204" pitchFamily="49" charset="0"/>
              </a:rPr>
              <a:t>=2  align="left"&gt;&lt;input type="text" size="20" </a:t>
            </a:r>
            <a:r>
              <a:rPr lang="en-US" altLang="ko-KR" sz="1000" dirty="0" err="1">
                <a:latin typeface="Consolas" panose="020B0609020204030204" pitchFamily="49" charset="0"/>
              </a:rPr>
              <a:t>maxlength</a:t>
            </a:r>
            <a:r>
              <a:rPr lang="en-US" altLang="ko-KR" sz="1000" dirty="0">
                <a:latin typeface="Consolas" panose="020B0609020204030204" pitchFamily="49" charset="0"/>
              </a:rPr>
              <a:t>="100"  value="${member.name }" </a:t>
            </a:r>
            <a:r>
              <a:rPr lang="en-US" altLang="ko-KR" sz="1000" dirty="0" err="1">
                <a:latin typeface="Consolas" panose="020B0609020204030204" pitchFamily="49" charset="0"/>
              </a:rPr>
              <a:t>readonly</a:t>
            </a:r>
            <a:r>
              <a:rPr lang="en-US" altLang="ko-KR" sz="1000" dirty="0">
                <a:latin typeface="Consolas" panose="020B0609020204030204" pitchFamily="49" charset="0"/>
              </a:rPr>
              <a:t>/&gt;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 &lt;td align="right"&gt;</a:t>
            </a:r>
            <a:r>
              <a:rPr lang="ko-KR" altLang="en-US" sz="1000" dirty="0" err="1">
                <a:latin typeface="Consolas" panose="020B0609020204030204" pitchFamily="49" charset="0"/>
              </a:rPr>
              <a:t>글제목</a:t>
            </a:r>
            <a:r>
              <a:rPr lang="en-US" altLang="ko-KR" sz="1000" dirty="0">
                <a:latin typeface="Consolas" panose="020B0609020204030204" pitchFamily="49" charset="0"/>
              </a:rPr>
              <a:t>: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 &lt;td </a:t>
            </a:r>
            <a:r>
              <a:rPr lang="en-US" altLang="ko-KR" sz="1000" dirty="0" err="1"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latin typeface="Consolas" panose="020B0609020204030204" pitchFamily="49" charset="0"/>
              </a:rPr>
              <a:t>="2"&gt;&lt;input type="text" size="67"  </a:t>
            </a:r>
            <a:r>
              <a:rPr lang="en-US" altLang="ko-KR" sz="1000" dirty="0" err="1">
                <a:latin typeface="Consolas" panose="020B0609020204030204" pitchFamily="49" charset="0"/>
              </a:rPr>
              <a:t>maxlength</a:t>
            </a:r>
            <a:r>
              <a:rPr lang="en-US" altLang="ko-KR" sz="1000" dirty="0">
                <a:latin typeface="Consolas" panose="020B0609020204030204" pitchFamily="49" charset="0"/>
              </a:rPr>
              <a:t>="500" name="title" /&gt;&lt;/td&gt;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		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&lt;td align="right" </a:t>
            </a:r>
            <a:r>
              <a:rPr lang="en-US" altLang="ko-KR" sz="1000" dirty="0" err="1">
                <a:latin typeface="Consolas" panose="020B0609020204030204" pitchFamily="49" charset="0"/>
              </a:rPr>
              <a:t>valign</a:t>
            </a:r>
            <a:r>
              <a:rPr lang="en-US" altLang="ko-KR" sz="1000" dirty="0">
                <a:latin typeface="Consolas" panose="020B0609020204030204" pitchFamily="49" charset="0"/>
              </a:rPr>
              <a:t>="top"&gt;&lt;</a:t>
            </a:r>
            <a:r>
              <a:rPr lang="en-US" altLang="ko-KR" sz="1000" dirty="0" err="1"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latin typeface="Consolas" panose="020B0609020204030204" pitchFamily="49" charset="0"/>
              </a:rPr>
              <a:t>글내용</a:t>
            </a:r>
            <a:r>
              <a:rPr lang="en-US" altLang="ko-KR" sz="1000" dirty="0">
                <a:latin typeface="Consolas" panose="020B0609020204030204" pitchFamily="49" charset="0"/>
              </a:rPr>
              <a:t>: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&lt;td </a:t>
            </a:r>
            <a:r>
              <a:rPr lang="en-US" altLang="ko-KR" sz="1000" dirty="0" err="1"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latin typeface="Consolas" panose="020B0609020204030204" pitchFamily="49" charset="0"/>
              </a:rPr>
              <a:t>=2&gt;&lt;</a:t>
            </a:r>
            <a:r>
              <a:rPr lang="en-US" altLang="ko-KR" sz="1000" dirty="0" err="1"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latin typeface="Consolas" panose="020B0609020204030204" pitchFamily="49" charset="0"/>
              </a:rPr>
              <a:t> name="content" rows="10" cols="65" </a:t>
            </a:r>
            <a:r>
              <a:rPr lang="en-US" altLang="ko-KR" sz="1000" dirty="0" err="1">
                <a:latin typeface="Consolas" panose="020B0609020204030204" pitchFamily="49" charset="0"/>
              </a:rPr>
              <a:t>maxlength</a:t>
            </a:r>
            <a:r>
              <a:rPr lang="en-US" altLang="ko-KR" sz="1000" dirty="0">
                <a:latin typeface="Consolas" panose="020B0609020204030204" pitchFamily="49" charset="0"/>
              </a:rPr>
              <a:t>="4000"&gt;&lt;/</a:t>
            </a:r>
            <a:r>
              <a:rPr lang="en-US" altLang="ko-KR" sz="1000" dirty="0" err="1"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latin typeface="Consolas" panose="020B0609020204030204" pitchFamily="49" charset="0"/>
              </a:rPr>
              <a:t>&gt;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&lt;td align="right"&gt;</a:t>
            </a:r>
            <a:r>
              <a:rPr lang="ko-KR" altLang="en-US" sz="1000" dirty="0" err="1">
                <a:latin typeface="Consolas" panose="020B0609020204030204" pitchFamily="49" charset="0"/>
              </a:rPr>
              <a:t>이미지파일</a:t>
            </a:r>
            <a:r>
              <a:rPr lang="ko-KR" altLang="en-US" sz="1000" dirty="0">
                <a:latin typeface="Consolas" panose="020B0609020204030204" pitchFamily="49" charset="0"/>
              </a:rPr>
              <a:t> 첨부</a:t>
            </a:r>
            <a:r>
              <a:rPr lang="en-US" altLang="ko-KR" sz="1000" dirty="0">
                <a:latin typeface="Consolas" panose="020B0609020204030204" pitchFamily="49" charset="0"/>
              </a:rPr>
              <a:t>: 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&lt;td&gt; &lt;input type="file" name="</a:t>
            </a:r>
            <a:r>
              <a:rPr lang="en-US" altLang="ko-K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imageFileName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readURL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(this);" /&gt;&lt;/td&gt;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&lt;td&gt;&lt;</a:t>
            </a:r>
            <a:r>
              <a:rPr lang="en-US" altLang="ko-KR" sz="1000" dirty="0" err="1">
                <a:latin typeface="Consolas" panose="020B0609020204030204" pitchFamily="49" charset="0"/>
              </a:rPr>
              <a:t>img</a:t>
            </a:r>
            <a:r>
              <a:rPr lang="en-US" altLang="ko-KR" sz="1000" dirty="0">
                <a:latin typeface="Consolas" panose="020B0609020204030204" pitchFamily="49" charset="0"/>
              </a:rPr>
              <a:t>  id="preview" </a:t>
            </a:r>
            <a:r>
              <a:rPr lang="en-US" altLang="ko-KR" sz="1000" dirty="0" err="1">
                <a:latin typeface="Consolas" panose="020B0609020204030204" pitchFamily="49" charset="0"/>
              </a:rPr>
              <a:t>src</a:t>
            </a:r>
            <a:r>
              <a:rPr lang="en-US" altLang="ko-KR" sz="1000" dirty="0">
                <a:latin typeface="Consolas" panose="020B0609020204030204" pitchFamily="49" charset="0"/>
              </a:rPr>
              <a:t>="#"   width=200 height=200/&gt;&lt;/td&gt;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  &lt;td align="right"&gt;</a:t>
            </a:r>
            <a:r>
              <a:rPr lang="ko-KR" altLang="en-US" sz="1000" dirty="0" err="1">
                <a:latin typeface="Consolas" panose="020B0609020204030204" pitchFamily="49" charset="0"/>
              </a:rPr>
              <a:t>이미지파일</a:t>
            </a:r>
            <a:r>
              <a:rPr lang="ko-KR" altLang="en-US" sz="1000" dirty="0">
                <a:latin typeface="Consolas" panose="020B0609020204030204" pitchFamily="49" charset="0"/>
              </a:rPr>
              <a:t> 첨부</a:t>
            </a:r>
            <a:r>
              <a:rPr lang="en-US" altLang="ko-KR" sz="10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&lt;td align="left"&gt; &lt;input type="button" value="</a:t>
            </a:r>
            <a:r>
              <a:rPr lang="ko-KR" altLang="en-US" sz="1000" dirty="0">
                <a:latin typeface="Consolas" panose="020B0609020204030204" pitchFamily="49" charset="0"/>
              </a:rPr>
              <a:t>파일 추가</a:t>
            </a:r>
            <a:r>
              <a:rPr lang="en-US" altLang="ko-KR" sz="1000" dirty="0">
                <a:latin typeface="Consolas" panose="020B0609020204030204" pitchFamily="49" charset="0"/>
              </a:rPr>
              <a:t>" </a:t>
            </a:r>
            <a:r>
              <a:rPr lang="en-US" altLang="ko-KR" sz="1000" dirty="0" err="1"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latin typeface="Consolas" panose="020B0609020204030204" pitchFamily="49" charset="0"/>
              </a:rPr>
              <a:t>="</a:t>
            </a:r>
            <a:r>
              <a:rPr lang="en-US" altLang="ko-KR" sz="1000" dirty="0" err="1">
                <a:latin typeface="Consolas" panose="020B0609020204030204" pitchFamily="49" charset="0"/>
              </a:rPr>
              <a:t>fn_addFile</a:t>
            </a:r>
            <a:r>
              <a:rPr lang="en-US" altLang="ko-KR" sz="1000" dirty="0">
                <a:latin typeface="Consolas" panose="020B0609020204030204" pitchFamily="49" charset="0"/>
              </a:rPr>
              <a:t>()"/&gt;&lt;/td&gt;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		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&lt;td </a:t>
            </a:r>
            <a:r>
              <a:rPr lang="en-US" altLang="ko-KR" sz="1000" dirty="0" err="1"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latin typeface="Consolas" panose="020B0609020204030204" pitchFamily="49" charset="0"/>
              </a:rPr>
              <a:t>="4"&gt;&lt;div id="</a:t>
            </a:r>
            <a:r>
              <a:rPr lang="en-US" altLang="ko-KR" sz="1000" dirty="0" err="1">
                <a:latin typeface="Consolas" panose="020B0609020204030204" pitchFamily="49" charset="0"/>
              </a:rPr>
              <a:t>d_file</a:t>
            </a:r>
            <a:r>
              <a:rPr lang="en-US" altLang="ko-KR" sz="1000" dirty="0">
                <a:latin typeface="Consolas" panose="020B0609020204030204" pitchFamily="49" charset="0"/>
              </a:rPr>
              <a:t>"&gt;&lt;/div&gt;&lt;/td&gt;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&lt;td align="right"&gt;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&lt;td </a:t>
            </a:r>
            <a:r>
              <a:rPr lang="en-US" altLang="ko-KR" sz="1000" dirty="0" err="1"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latin typeface="Consolas" panose="020B0609020204030204" pitchFamily="49" charset="0"/>
              </a:rPr>
              <a:t>="2"&gt;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 &lt;input type="submit" value="</a:t>
            </a:r>
            <a:r>
              <a:rPr lang="ko-KR" altLang="en-US" sz="1000" dirty="0">
                <a:latin typeface="Consolas" panose="020B0609020204030204" pitchFamily="49" charset="0"/>
              </a:rPr>
              <a:t>글쓰기</a:t>
            </a:r>
            <a:r>
              <a:rPr lang="en-US" altLang="ko-KR" sz="10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 &lt;input type=button value="</a:t>
            </a:r>
            <a:r>
              <a:rPr lang="ko-KR" altLang="en-US" sz="1000" dirty="0">
                <a:latin typeface="Consolas" panose="020B0609020204030204" pitchFamily="49" charset="0"/>
              </a:rPr>
              <a:t>목록보기</a:t>
            </a:r>
            <a:r>
              <a:rPr lang="en-US" altLang="ko-KR" sz="1000" dirty="0"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latin typeface="Consolas" panose="020B0609020204030204" pitchFamily="49" charset="0"/>
              </a:rPr>
              <a:t>="</a:t>
            </a:r>
            <a:r>
              <a:rPr lang="en-US" altLang="ko-KR" sz="1000" dirty="0" err="1">
                <a:latin typeface="Consolas" panose="020B0609020204030204" pitchFamily="49" charset="0"/>
              </a:rPr>
              <a:t>backToList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this.form</a:t>
            </a:r>
            <a:r>
              <a:rPr lang="en-US" altLang="ko-KR" sz="1000" dirty="0">
                <a:latin typeface="Consolas" panose="020B0609020204030204" pitchFamily="49" charset="0"/>
              </a:rPr>
              <a:t>)" /&gt;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      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&lt;/table&gt;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&lt;/form&gt;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1520687"/>
            <a:ext cx="7943142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브라우저에 요청하여 로그인한 후 다음과 같이 새 글을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여러 개의 이미지 파일을 첨부한 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글쓰기를 클릭하면 새 글이 등록됩니다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4272" y="2073082"/>
            <a:ext cx="4988560" cy="358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114800" y="4502426"/>
            <a:ext cx="1391478" cy="6062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 시 여러 이미지 파일 첨부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610139"/>
            <a:ext cx="7752521" cy="44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글 번호에 해당하는 폴더를 열어 보면 첨부한 여러 개의 이미지 파일들이 실제로 업로드된것을 확인할 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있습니다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07605" y="2227553"/>
            <a:ext cx="5943600" cy="33769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0626"/>
            <a:ext cx="7603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modelConfig.xml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ImageVO</a:t>
            </a:r>
            <a:r>
              <a:rPr lang="ko-KR" altLang="en-US" sz="1200">
                <a:latin typeface="+mj-ea"/>
                <a:ea typeface="+mj-ea"/>
              </a:rPr>
              <a:t>에 대한 </a:t>
            </a:r>
            <a:r>
              <a:rPr lang="en-US" altLang="ko-KR" sz="1200">
                <a:latin typeface="+mj-ea"/>
                <a:ea typeface="+mj-ea"/>
              </a:rPr>
              <a:t>alias</a:t>
            </a:r>
            <a:r>
              <a:rPr lang="ko-KR" altLang="en-US" sz="1200">
                <a:latin typeface="+mj-ea"/>
                <a:ea typeface="+mj-ea"/>
              </a:rPr>
              <a:t>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6635" y="1906396"/>
            <a:ext cx="6622981" cy="231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30626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이미지 파일 정보를 저장할 </a:t>
            </a:r>
            <a:r>
              <a:rPr lang="en-US" altLang="ko-KR" sz="1200">
                <a:latin typeface="+mj-ea"/>
                <a:ea typeface="+mj-ea"/>
              </a:rPr>
              <a:t>resultMap</a:t>
            </a:r>
            <a:r>
              <a:rPr lang="ko-KR" altLang="en-US" sz="1200">
                <a:latin typeface="+mj-ea"/>
                <a:ea typeface="+mj-ea"/>
              </a:rPr>
              <a:t>을 </a:t>
            </a:r>
            <a:r>
              <a:rPr lang="en-US" altLang="ko-KR" sz="1200">
                <a:latin typeface="+mj-ea"/>
                <a:ea typeface="+mj-ea"/>
              </a:rPr>
              <a:t>imageVO</a:t>
            </a:r>
            <a:r>
              <a:rPr lang="ko-KR" altLang="en-US" sz="1200">
                <a:latin typeface="+mj-ea"/>
                <a:ea typeface="+mj-ea"/>
              </a:rPr>
              <a:t>를 이용해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89284" y="1807625"/>
            <a:ext cx="6777245" cy="384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76375"/>
            <a:ext cx="9144000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&lt;</a:t>
            </a:r>
            <a:r>
              <a:rPr lang="en-US" altLang="ko-KR" sz="1200" dirty="0" err="1">
                <a:latin typeface="Consolas" panose="020B0609020204030204" pitchFamily="49" charset="0"/>
              </a:rPr>
              <a:t>resultMap</a:t>
            </a:r>
            <a:r>
              <a:rPr lang="en-US" altLang="ko-KR" sz="1200" dirty="0">
                <a:latin typeface="Consolas" panose="020B0609020204030204" pitchFamily="49" charset="0"/>
              </a:rPr>
              <a:t> id="</a:t>
            </a:r>
            <a:r>
              <a:rPr lang="en-US" altLang="ko-KR" sz="1200" dirty="0" err="1">
                <a:latin typeface="Consolas" panose="020B0609020204030204" pitchFamily="49" charset="0"/>
              </a:rPr>
              <a:t>imgResult</a:t>
            </a:r>
            <a:r>
              <a:rPr lang="en-US" altLang="ko-KR" sz="1200" dirty="0">
                <a:latin typeface="Consolas" panose="020B0609020204030204" pitchFamily="49" charset="0"/>
              </a:rPr>
              <a:t>" type="</a:t>
            </a:r>
            <a:r>
              <a:rPr lang="en-US" altLang="ko-KR" sz="1200" dirty="0" err="1">
                <a:latin typeface="Consolas" panose="020B0609020204030204" pitchFamily="49" charset="0"/>
              </a:rPr>
              <a:t>imageVO</a:t>
            </a:r>
            <a:r>
              <a:rPr lang="en-US" altLang="ko-KR" sz="12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	  &lt;result property="</a:t>
            </a:r>
            <a:r>
              <a:rPr lang="en-US" altLang="ko-KR" sz="12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1200" dirty="0">
                <a:latin typeface="Consolas" panose="020B0609020204030204" pitchFamily="49" charset="0"/>
              </a:rPr>
              <a:t>" column="</a:t>
            </a:r>
            <a:r>
              <a:rPr lang="en-US" altLang="ko-KR" sz="1200" dirty="0" err="1">
                <a:latin typeface="Consolas" panose="020B0609020204030204" pitchFamily="49" charset="0"/>
              </a:rPr>
              <a:t>imageFileNO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	  &lt;result property="</a:t>
            </a:r>
            <a:r>
              <a:rPr lang="en-US" altLang="ko-KR" sz="1200" dirty="0" err="1">
                <a:latin typeface="Consolas" panose="020B0609020204030204" pitchFamily="49" charset="0"/>
              </a:rPr>
              <a:t>articleNO</a:t>
            </a:r>
            <a:r>
              <a:rPr lang="en-US" altLang="ko-KR" sz="1200" dirty="0">
                <a:latin typeface="Consolas" panose="020B0609020204030204" pitchFamily="49" charset="0"/>
              </a:rPr>
              <a:t>" column="</a:t>
            </a:r>
            <a:r>
              <a:rPr lang="en-US" altLang="ko-KR" sz="1200" dirty="0" err="1">
                <a:latin typeface="Consolas" panose="020B0609020204030204" pitchFamily="49" charset="0"/>
              </a:rPr>
              <a:t>articleNO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	  &lt;result property="</a:t>
            </a:r>
            <a:r>
              <a:rPr lang="en-US" altLang="ko-KR" sz="12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200" dirty="0">
                <a:latin typeface="Consolas" panose="020B0609020204030204" pitchFamily="49" charset="0"/>
              </a:rPr>
              <a:t>" column="</a:t>
            </a:r>
            <a:r>
              <a:rPr lang="en-US" altLang="ko-KR" sz="12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200" dirty="0">
                <a:latin typeface="Consolas" panose="020B0609020204030204" pitchFamily="49" charset="0"/>
              </a:rPr>
              <a:t>" /&gt;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&lt;/</a:t>
            </a:r>
            <a:r>
              <a:rPr lang="en-US" altLang="ko-KR" sz="1200" dirty="0" err="1">
                <a:latin typeface="Consolas" panose="020B0609020204030204" pitchFamily="49" charset="0"/>
              </a:rPr>
              <a:t>resultMap</a:t>
            </a:r>
            <a:r>
              <a:rPr lang="en-US" altLang="ko-KR" sz="1200" dirty="0" smtClean="0">
                <a:latin typeface="Consolas" panose="020B0609020204030204" pitchFamily="49" charset="0"/>
              </a:rPr>
              <a:t>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&lt;select  id="</a:t>
            </a:r>
            <a:r>
              <a:rPr lang="en-US" altLang="ko-KR" sz="1200" dirty="0" err="1">
                <a:latin typeface="Consolas" panose="020B0609020204030204" pitchFamily="49" charset="0"/>
              </a:rPr>
              <a:t>selectImageFileList</a:t>
            </a:r>
            <a:r>
              <a:rPr lang="en-US" altLang="ko-KR" sz="1200" dirty="0"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latin typeface="Consolas" panose="020B0609020204030204" pitchFamily="49" charset="0"/>
              </a:rPr>
              <a:t>resultMap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imgResult</a:t>
            </a:r>
            <a:r>
              <a:rPr lang="en-US" altLang="ko-KR" sz="1200" dirty="0"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&lt;![CDATA[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SELECT * from </a:t>
            </a:r>
            <a:r>
              <a:rPr lang="en-US" altLang="ko-KR" sz="1200" dirty="0" err="1">
                <a:latin typeface="Consolas" panose="020B0609020204030204" pitchFamily="49" charset="0"/>
              </a:rPr>
              <a:t>t_imageFile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where </a:t>
            </a:r>
            <a:r>
              <a:rPr lang="en-US" altLang="ko-KR" sz="1200" dirty="0" err="1">
                <a:latin typeface="Consolas" panose="020B0609020204030204" pitchFamily="49" charset="0"/>
              </a:rPr>
              <a:t>articleNO</a:t>
            </a:r>
            <a:r>
              <a:rPr lang="en-US" altLang="ko-KR" sz="1200" dirty="0"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latin typeface="Consolas" panose="020B0609020204030204" pitchFamily="49" charset="0"/>
              </a:rPr>
              <a:t>articleNO</a:t>
            </a:r>
            <a:r>
              <a:rPr lang="en-US" altLang="ko-KR" sz="1200" dirty="0">
                <a:latin typeface="Consolas" panose="020B0609020204030204" pitchFamily="49" charset="0"/>
              </a:rPr>
              <a:t>}	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]]&gt;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latin typeface="Consolas" panose="020B0609020204030204" pitchFamily="49" charset="0"/>
              </a:rPr>
              <a:t>select&gt; 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70991"/>
            <a:ext cx="7543799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로 글 정보와 이미지 파일 정보를 한꺼번에 넘기도록 자바 파일을 수정하겠습니다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articleMap</a:t>
            </a:r>
            <a:r>
              <a:rPr lang="ko-KR" altLang="en-US" sz="1200">
                <a:latin typeface="+mj-ea"/>
                <a:ea typeface="+mj-ea"/>
              </a:rPr>
              <a:t>에 각 정보를 </a:t>
            </a:r>
            <a:r>
              <a:rPr lang="en-US" altLang="ko-KR" sz="1200">
                <a:latin typeface="+mj-ea"/>
                <a:ea typeface="+mj-ea"/>
              </a:rPr>
              <a:t>key/value</a:t>
            </a:r>
            <a:r>
              <a:rPr lang="ko-KR" altLang="en-US" sz="1200">
                <a:latin typeface="+mj-ea"/>
                <a:ea typeface="+mj-ea"/>
              </a:rPr>
              <a:t>로 저장하여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4388" y="1932656"/>
            <a:ext cx="6668328" cy="35339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2B445-3279-8459-5416-37BF3976E12C}"/>
              </a:ext>
            </a:extLst>
          </p:cNvPr>
          <p:cNvSpPr txBox="1"/>
          <p:nvPr/>
        </p:nvSpPr>
        <p:spPr>
          <a:xfrm>
            <a:off x="3399129" y="5466563"/>
            <a:ext cx="423867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먼저 작성한 </a:t>
            </a:r>
            <a:r>
              <a:rPr lang="en-US" altLang="ko-KR" sz="1200" dirty="0" err="1">
                <a:solidFill>
                  <a:srgbClr val="FF0000"/>
                </a:solidFill>
              </a:rPr>
              <a:t>viewArticle</a:t>
            </a:r>
            <a:r>
              <a:rPr lang="ko-KR" altLang="en-US" sz="1200" dirty="0">
                <a:solidFill>
                  <a:srgbClr val="FF0000"/>
                </a:solidFill>
              </a:rPr>
              <a:t> 메서드 주석처리 후 코드작성하기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1249680"/>
            <a:ext cx="9144000" cy="5034914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&lt;!DOCTYPE mapper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PUBLIC "-//mybatis.org//DTD Mapper 3.0//EN"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"http://mybatis.org/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dtd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/mybatis-3-mapper.dtd"&gt;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&lt;mapper namespace="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  <a:cs typeface="함초롬돋움"/>
              </a:rPr>
              <a:t>mapper.board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id="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articlesResult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type="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property="level" column="level"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parentNO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parentNO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property="title" column="title"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property="content" column="content"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writeDate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writeDate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&lt;result property="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imageFileName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column="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imageFileName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&lt;/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&gt; 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&lt;select id="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selectAllArticlesList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resultMap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="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articlesResult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   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&lt;![CDATA[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SELECT level,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parentNO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title, content,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writeDate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imageFileName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id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from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t_board</a:t>
            </a: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START WITH 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parentNO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=0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CONNECT BY PRIOR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=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parentNO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ORDER SIBLINGS BY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articleNO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DESC</a:t>
            </a:r>
            <a:r>
              <a:rPr lang="en-US" altLang="ko-KR" sz="1200" b="1" dirty="0">
                <a:ea typeface="한컴산뜻돋움"/>
                <a:cs typeface="함초롬돋움"/>
              </a:rPr>
              <a:t>		</a:t>
            </a: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]]&gt;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&lt;/select&gt;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&lt;/mapper&gt;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2683D-3915-460F-C5E9-6371C0D5891B}"/>
              </a:ext>
            </a:extLst>
          </p:cNvPr>
          <p:cNvSpPr txBox="1"/>
          <p:nvPr/>
        </p:nvSpPr>
        <p:spPr>
          <a:xfrm>
            <a:off x="0" y="1538130"/>
            <a:ext cx="9143999" cy="1954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	</a:t>
            </a:r>
            <a:r>
              <a:rPr lang="en-US" altLang="ko-KR" sz="1100" dirty="0"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latin typeface="Consolas" panose="020B0609020204030204" pitchFamily="49" charset="0"/>
              </a:rPr>
              <a:t>다중 이미지 보여주기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	</a:t>
            </a:r>
            <a:r>
              <a:rPr lang="en-US" altLang="ko-KR" sz="1100" dirty="0">
                <a:latin typeface="Consolas" panose="020B0609020204030204" pitchFamily="49" charset="0"/>
              </a:rPr>
              <a:t>@RequestMapping(value="/board/viewArticle.do" ,method = </a:t>
            </a:r>
            <a:r>
              <a:rPr lang="en-US" altLang="ko-KR" sz="1100" dirty="0" err="1">
                <a:latin typeface="Consolas" panose="020B0609020204030204" pitchFamily="49" charset="0"/>
              </a:rPr>
              <a:t>RequestMethod.GET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public </a:t>
            </a:r>
            <a:r>
              <a:rPr lang="en-US" altLang="ko-KR" sz="1100" dirty="0" err="1">
                <a:latin typeface="Consolas" panose="020B0609020204030204" pitchFamily="49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viewArticle</a:t>
            </a:r>
            <a:r>
              <a:rPr lang="en-US" altLang="ko-KR" sz="1100" dirty="0">
                <a:latin typeface="Consolas" panose="020B0609020204030204" pitchFamily="49" charset="0"/>
              </a:rPr>
              <a:t>(@RequestParam("articleNO") int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 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100" dirty="0">
                <a:latin typeface="Consolas" panose="020B0609020204030204" pitchFamily="49" charset="0"/>
              </a:rPr>
              <a:t> request,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100" dirty="0">
                <a:latin typeface="Consolas" panose="020B0609020204030204" pitchFamily="49" charset="0"/>
              </a:rPr>
              <a:t> response) throws Exception{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String 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 = (String)</a:t>
            </a:r>
            <a:r>
              <a:rPr lang="en-US" altLang="ko-KR" sz="1100" dirty="0" err="1">
                <a:latin typeface="Consolas" panose="020B0609020204030204" pitchFamily="49" charset="0"/>
              </a:rPr>
              <a:t>request.getAttribute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Map 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</a:rPr>
              <a:t>boardService.viewArticle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mav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mav.setViewName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mav.addObject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</a:rPr>
              <a:t>articleMap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return </a:t>
            </a:r>
            <a:r>
              <a:rPr lang="en-US" altLang="ko-KR" sz="1100" dirty="0" err="1">
                <a:latin typeface="Consolas" panose="020B0609020204030204" pitchFamily="49" charset="0"/>
              </a:rPr>
              <a:t>mav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40565"/>
            <a:ext cx="7663069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새 글과 이미지 파일 정보를 조회하도록 서비스 파일을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2329" y="1817564"/>
            <a:ext cx="6324799" cy="28907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D8C1A-BBBD-7FB6-246C-D4A1CFB2778D}"/>
              </a:ext>
            </a:extLst>
          </p:cNvPr>
          <p:cNvSpPr txBox="1"/>
          <p:nvPr/>
        </p:nvSpPr>
        <p:spPr>
          <a:xfrm>
            <a:off x="3244481" y="4717999"/>
            <a:ext cx="423867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먼저 작성한 </a:t>
            </a:r>
            <a:r>
              <a:rPr lang="en-US" altLang="ko-KR" sz="1200" dirty="0" err="1">
                <a:solidFill>
                  <a:srgbClr val="FF0000"/>
                </a:solidFill>
              </a:rPr>
              <a:t>viewArticle</a:t>
            </a:r>
            <a:r>
              <a:rPr lang="ko-KR" altLang="en-US" sz="1200" dirty="0">
                <a:solidFill>
                  <a:srgbClr val="FF0000"/>
                </a:solidFill>
              </a:rPr>
              <a:t> 메서드 주석처리 후 코드작성하기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2683D-3915-460F-C5E9-6371C0D5891B}"/>
              </a:ext>
            </a:extLst>
          </p:cNvPr>
          <p:cNvSpPr txBox="1"/>
          <p:nvPr/>
        </p:nvSpPr>
        <p:spPr>
          <a:xfrm>
            <a:off x="0" y="1538130"/>
            <a:ext cx="9143999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Consolas" panose="020B0609020204030204" pitchFamily="49" charset="0"/>
              </a:rPr>
              <a:t>	</a:t>
            </a:r>
            <a:r>
              <a:rPr lang="en-US" altLang="ko-KR" sz="1000">
                <a:latin typeface="Consolas" panose="020B0609020204030204" pitchFamily="49" charset="0"/>
              </a:rPr>
              <a:t>//</a:t>
            </a:r>
            <a:r>
              <a:rPr lang="ko-KR" altLang="en-US" sz="1000">
                <a:latin typeface="Consolas" panose="020B0609020204030204" pitchFamily="49" charset="0"/>
              </a:rPr>
              <a:t>다중 파일 보이기</a:t>
            </a:r>
          </a:p>
          <a:p>
            <a:r>
              <a:rPr lang="ko-KR" altLang="en-US" sz="1000">
                <a:latin typeface="Consolas" panose="020B0609020204030204" pitchFamily="49" charset="0"/>
              </a:rPr>
              <a:t>	</a:t>
            </a:r>
            <a:r>
              <a:rPr lang="en-US" altLang="ko-KR" sz="100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public Map viewArticle(int articleNO) throws Exception {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Map articleMap = new HashMap();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ArticleVO articleVO = boardDAO.selectArticle(articleNO);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List&lt;ImageVO&gt; imageFileList = boardDAO.selectImageFileList(articleNO);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articleMap.put("article", articleVO);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articleMap.put("imageFileList", imageFileList);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	return articleMap;</a:t>
            </a:r>
          </a:p>
          <a:p>
            <a:r>
              <a:rPr lang="en-US" altLang="ko-KR" sz="1000">
                <a:latin typeface="Consolas" panose="020B0609020204030204" pitchFamily="49" charset="0"/>
              </a:rPr>
              <a:t>	}</a:t>
            </a:r>
            <a:endParaRPr lang="ko-KR" alt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2683D-3915-460F-C5E9-6371C0D5891B}"/>
              </a:ext>
            </a:extLst>
          </p:cNvPr>
          <p:cNvSpPr txBox="1"/>
          <p:nvPr/>
        </p:nvSpPr>
        <p:spPr>
          <a:xfrm>
            <a:off x="0" y="2218243"/>
            <a:ext cx="9143999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public </a:t>
            </a:r>
            <a:r>
              <a:rPr lang="en-US" altLang="ko-KR" sz="1000" dirty="0" err="1">
                <a:latin typeface="Consolas" panose="020B0609020204030204" pitchFamily="49" charset="0"/>
              </a:rPr>
              <a:t>ArticleVO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selectArticle</a:t>
            </a:r>
            <a:r>
              <a:rPr lang="en-US" altLang="ko-KR" sz="1000" dirty="0">
                <a:latin typeface="Consolas" panose="020B0609020204030204" pitchFamily="49" charset="0"/>
              </a:rPr>
              <a:t>(int 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) throws </a:t>
            </a:r>
            <a:r>
              <a:rPr lang="en-US" altLang="ko-KR" sz="10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	return </a:t>
            </a:r>
            <a:r>
              <a:rPr lang="en-US" altLang="ko-KR" sz="1000" dirty="0" err="1">
                <a:latin typeface="Consolas" panose="020B0609020204030204" pitchFamily="49" charset="0"/>
              </a:rPr>
              <a:t>sqlSession.selectOne</a:t>
            </a:r>
            <a:r>
              <a:rPr lang="en-US" altLang="ko-KR" sz="1000" dirty="0"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latin typeface="Consolas" panose="020B0609020204030204" pitchFamily="49" charset="0"/>
              </a:rPr>
              <a:t>mapper.board.selectArticle</a:t>
            </a:r>
            <a:r>
              <a:rPr lang="en-US" altLang="ko-KR" sz="1000" dirty="0">
                <a:latin typeface="Consolas" panose="020B0609020204030204" pitchFamily="49" charset="0"/>
              </a:rPr>
              <a:t>", </a:t>
            </a:r>
            <a:r>
              <a:rPr lang="en-US" altLang="ko-KR" sz="1000" dirty="0" err="1"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	}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	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public List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selectImageFileList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(int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) throws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DataAccessException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	List&lt;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ImageVO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= null;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sqlSession.selectList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mapper.board.selectImageFileList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	return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}</a:t>
            </a:r>
            <a:endParaRPr lang="ko-KR" altLang="en-US" sz="10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D38F-9B8F-0624-514E-8CDDBA7D4936}"/>
              </a:ext>
            </a:extLst>
          </p:cNvPr>
          <p:cNvSpPr txBox="1"/>
          <p:nvPr/>
        </p:nvSpPr>
        <p:spPr>
          <a:xfrm>
            <a:off x="624980" y="4558558"/>
            <a:ext cx="7894039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	 List&lt;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ImageVO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sqlSession.selectList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mapper.board.selectImageFileList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articleNO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419158-C5C0-4ACE-FEBC-AF3FE30B7A40}"/>
              </a:ext>
            </a:extLst>
          </p:cNvPr>
          <p:cNvCxnSpPr/>
          <p:nvPr/>
        </p:nvCxnSpPr>
        <p:spPr>
          <a:xfrm>
            <a:off x="4051216" y="3678451"/>
            <a:ext cx="191016" cy="81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CC9ED3-6A0D-0AD1-4D2A-D3A17EE11BFE}"/>
              </a:ext>
            </a:extLst>
          </p:cNvPr>
          <p:cNvSpPr txBox="1"/>
          <p:nvPr/>
        </p:nvSpPr>
        <p:spPr>
          <a:xfrm>
            <a:off x="3969729" y="4126543"/>
            <a:ext cx="444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동일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028" y="1416525"/>
            <a:ext cx="74742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5. </a:t>
            </a:r>
            <a:r>
              <a:rPr lang="en-US" altLang="ko-KR" sz="1200" dirty="0" err="1">
                <a:latin typeface="+mj-ea"/>
                <a:ea typeface="+mj-ea"/>
              </a:rPr>
              <a:t>BoardDAOImpl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클래스는 소스 파일을 참고하기 바랍니다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3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21296"/>
            <a:ext cx="7961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파일에서는 이미지 파일 정보가 </a:t>
            </a:r>
            <a:r>
              <a:rPr lang="en-US" altLang="ko-KR" sz="1200">
                <a:latin typeface="+mj-ea"/>
                <a:ea typeface="+mj-ea"/>
              </a:rPr>
              <a:t>imageFileList</a:t>
            </a:r>
            <a:r>
              <a:rPr lang="ko-KR" altLang="en-US" sz="1200">
                <a:latin typeface="+mj-ea"/>
                <a:ea typeface="+mj-ea"/>
              </a:rPr>
              <a:t>로 전달되도록 설정합니다</a:t>
            </a:r>
            <a:r>
              <a:rPr lang="en-US" altLang="ko-KR" sz="1200">
                <a:latin typeface="+mj-ea"/>
                <a:ea typeface="+mj-ea"/>
              </a:rPr>
              <a:t>. &lt;c:forEach&gt;</a:t>
            </a:r>
            <a:r>
              <a:rPr lang="ko-KR" altLang="en-US" sz="1200">
                <a:latin typeface="+mj-ea"/>
                <a:ea typeface="+mj-ea"/>
              </a:rPr>
              <a:t>태그를 이용해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imageFileList</a:t>
            </a:r>
            <a:r>
              <a:rPr lang="ko-KR" altLang="en-US" sz="1200">
                <a:latin typeface="+mj-ea"/>
                <a:ea typeface="+mj-ea"/>
              </a:rPr>
              <a:t>에 저장된 </a:t>
            </a:r>
            <a:r>
              <a:rPr lang="en-US" altLang="ko-KR" sz="1200">
                <a:latin typeface="+mj-ea"/>
                <a:ea typeface="+mj-ea"/>
              </a:rPr>
              <a:t>ImageVO</a:t>
            </a:r>
            <a:r>
              <a:rPr lang="ko-KR" altLang="en-US" sz="1200">
                <a:latin typeface="+mj-ea"/>
                <a:ea typeface="+mj-ea"/>
              </a:rPr>
              <a:t>의 개수만큼 이미지를 표시합니다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8761" y="1884865"/>
            <a:ext cx="5640185" cy="4973135"/>
            <a:chOff x="505119" y="1882961"/>
            <a:chExt cx="8286750" cy="7743825"/>
          </a:xfrm>
        </p:grpSpPr>
        <p:pic>
          <p:nvPicPr>
            <p:cNvPr id="747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882961"/>
              <a:ext cx="8286750" cy="233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86408" y="4216586"/>
              <a:ext cx="8201025" cy="541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2683D-3915-460F-C5E9-6371C0D5891B}"/>
              </a:ext>
            </a:extLst>
          </p:cNvPr>
          <p:cNvSpPr txBox="1"/>
          <p:nvPr/>
        </p:nvSpPr>
        <p:spPr>
          <a:xfrm>
            <a:off x="0" y="1538130"/>
            <a:ext cx="9143999" cy="51706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c:set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="article"  value="${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articleMap.article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}"  /&gt;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c:set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 value="${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articleMap.imageFileList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}"  </a:t>
            </a:r>
            <a:r>
              <a:rPr lang="en-US" altLang="ko-KR" sz="1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endParaRPr lang="en-US" altLang="ko-KR" sz="1000" dirty="0" smtClean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 &lt;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&lt;td width="150" align="center" </a:t>
            </a:r>
            <a:r>
              <a:rPr lang="en-US" altLang="ko-KR" sz="1000" dirty="0" err="1">
                <a:latin typeface="Consolas" panose="020B0609020204030204" pitchFamily="49" charset="0"/>
              </a:rPr>
              <a:t>bgcolor</a:t>
            </a:r>
            <a:r>
              <a:rPr lang="en-US" altLang="ko-KR" sz="1000" dirty="0">
                <a:latin typeface="Consolas" panose="020B0609020204030204" pitchFamily="49" charset="0"/>
              </a:rPr>
              <a:t>="#FF9933"&gt;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  </a:t>
            </a:r>
            <a:r>
              <a:rPr lang="ko-KR" altLang="en-US" sz="1000" dirty="0">
                <a:latin typeface="Consolas" panose="020B0609020204030204" pitchFamily="49" charset="0"/>
              </a:rPr>
              <a:t>내용</a:t>
            </a:r>
          </a:p>
          <a:p>
            <a:r>
              <a:rPr lang="ko-KR" altLang="en-US" sz="1000" dirty="0">
                <a:latin typeface="Consolas" panose="020B0609020204030204" pitchFamily="49" charset="0"/>
              </a:rPr>
              <a:t>   </a:t>
            </a:r>
            <a:r>
              <a:rPr lang="en-US" altLang="ko-KR" sz="10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&lt;td&gt;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 &lt;</a:t>
            </a:r>
            <a:r>
              <a:rPr lang="en-US" altLang="ko-KR" sz="1000" dirty="0" err="1"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latin typeface="Consolas" panose="020B0609020204030204" pitchFamily="49" charset="0"/>
              </a:rPr>
              <a:t> rows="20" cols="60"  name="content"  id="</a:t>
            </a:r>
            <a:r>
              <a:rPr lang="en-US" altLang="ko-KR" sz="1000" dirty="0" err="1">
                <a:latin typeface="Consolas" panose="020B0609020204030204" pitchFamily="49" charset="0"/>
              </a:rPr>
              <a:t>i_content</a:t>
            </a:r>
            <a:r>
              <a:rPr lang="en-US" altLang="ko-KR" sz="1000" dirty="0">
                <a:latin typeface="Consolas" panose="020B0609020204030204" pitchFamily="49" charset="0"/>
              </a:rPr>
              <a:t>"  disabled /&gt;${</a:t>
            </a:r>
            <a:r>
              <a:rPr lang="en-US" altLang="ko-KR" sz="1000" dirty="0" err="1">
                <a:latin typeface="Consolas" panose="020B0609020204030204" pitchFamily="49" charset="0"/>
              </a:rPr>
              <a:t>article.content</a:t>
            </a:r>
            <a:r>
              <a:rPr lang="en-US" altLang="ko-KR" sz="1000" dirty="0">
                <a:latin typeface="Consolas" panose="020B0609020204030204" pitchFamily="49" charset="0"/>
              </a:rPr>
              <a:t> }&lt;/</a:t>
            </a:r>
            <a:r>
              <a:rPr lang="en-US" altLang="ko-KR" sz="1000" dirty="0" err="1"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 &lt;/td&gt; 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&lt;/</a:t>
            </a:r>
            <a:r>
              <a:rPr lang="en-US" altLang="ko-KR" sz="1000" dirty="0" err="1"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test="${not empty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&amp;&amp;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!='null' }"&gt;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="item" items="${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imageFileList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}"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="status" 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  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&lt;td width="150" align="center"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bgcolor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="#FF9933" 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rowspan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="2"&gt;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  </a:t>
            </a:r>
            <a:r>
              <a:rPr lang="ko-KR" altLang="en-US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이미지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&lt;td&gt;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 &lt;input  type= "hidden"   name="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originalFileName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value="${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item.imageFileName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}" /&gt;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contextPath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download.do?articleNO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article.articleNO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}&amp;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=${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item.imageFileName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}" id="preview"  /&gt;&lt;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&lt;/td&gt;   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  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&lt;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   &lt;input  type="file"  name="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 " id="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i_imageFileName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"   disabled   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readURL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(this);"   /&gt;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   &lt;/td&gt;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	 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		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>
                <a:solidFill>
                  <a:srgbClr val="7030A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63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글상세창에 여러 이미지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354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실행 결과를 보면 첨부한 세 개의 이미지가 나타나 있습니다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35737" y="1877198"/>
            <a:ext cx="3568065" cy="458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80930"/>
            <a:ext cx="7265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modelConfig.xml</a:t>
            </a:r>
            <a:r>
              <a:rPr lang="ko-KR" altLang="en-US" sz="1200">
                <a:latin typeface="+mj-ea"/>
                <a:ea typeface="+mj-ea"/>
              </a:rPr>
              <a:t>에는 매퍼 파일에서 사용할 </a:t>
            </a:r>
            <a:r>
              <a:rPr lang="en-US" altLang="ko-KR" sz="1200">
                <a:latin typeface="+mj-ea"/>
                <a:ea typeface="+mj-ea"/>
              </a:rPr>
              <a:t>articleVO</a:t>
            </a:r>
            <a:r>
              <a:rPr lang="ko-KR" altLang="en-US" sz="1200">
                <a:latin typeface="+mj-ea"/>
                <a:ea typeface="+mj-ea"/>
              </a:rPr>
              <a:t>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3608" y="1738051"/>
            <a:ext cx="6340337" cy="2016052"/>
          </a:xfrm>
          <a:prstGeom prst="rect">
            <a:avLst/>
          </a:prstGeom>
          <a:noFill/>
          <a:ln>
            <a:noFill/>
          </a:ln>
        </p:spPr>
      </p:pic>
      <p:sp>
        <p:nvSpPr>
          <p:cNvPr id="9219" name="직사각형 9218"/>
          <p:cNvSpPr txBox="1"/>
          <p:nvPr/>
        </p:nvSpPr>
        <p:spPr>
          <a:xfrm>
            <a:off x="0" y="3850005"/>
            <a:ext cx="9144000" cy="192024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encoding</a:t>
            </a:r>
            <a:r>
              <a:rPr lang="en-US" altLang="ko-KR" sz="1200" b="1" dirty="0">
                <a:latin typeface="한컴산뜻돋움"/>
                <a:ea typeface="한컴산뜻돋움"/>
              </a:rPr>
              <a:t>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configuration </a:t>
            </a: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PUBLIC "-//mybatis.org//DTD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Config</a:t>
            </a:r>
            <a:r>
              <a:rPr lang="en-US" altLang="ko-KR" sz="1200" b="1" dirty="0">
                <a:latin typeface="한컴산뜻돋움"/>
                <a:ea typeface="한컴산뜻돋움"/>
              </a:rPr>
              <a:t> 3.0//EN"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"http://mybatis.org/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</a:t>
            </a:r>
            <a:r>
              <a:rPr lang="en-US" altLang="ko-KR" sz="1200" b="1" dirty="0">
                <a:latin typeface="한컴산뜻돋움"/>
                <a:ea typeface="한컴산뜻돋움"/>
              </a:rPr>
              <a:t>/mybatis-3-config.dtd"&gt;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&lt;configuration&gt;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typeAliases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typeAlias</a:t>
            </a:r>
            <a:r>
              <a:rPr lang="en-US" altLang="ko-KR" sz="1200" b="1" dirty="0">
                <a:latin typeface="한컴산뜻돋움"/>
                <a:ea typeface="한컴산뜻돋움"/>
              </a:rPr>
              <a:t> type="com.myspring.pro30.member.vo.MemberVO"  alias="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memberVO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typeAlias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type="com.myspring.pro30.board.vo.ArticleVO"  alias="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articleVO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ea typeface="한컴산뜻돋움"/>
              </a:rPr>
              <a:t>	</a:t>
            </a:r>
            <a:r>
              <a:rPr lang="en-US" altLang="ko-KR" sz="1200" b="1" dirty="0">
                <a:latin typeface="한컴산뜻돋움"/>
                <a:ea typeface="한컴산뜻돋움"/>
              </a:rPr>
              <a:t>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typeAliases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&lt;/configuration&gt;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8060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30.2</a:t>
            </a:r>
            <a:r>
              <a:rPr lang="ko-KR" altLang="en-US" sz="1200">
                <a:latin typeface="+mj-ea"/>
                <a:ea typeface="+mj-ea"/>
              </a:rPr>
              <a:t>절에서와 마찬가지로 </a:t>
            </a:r>
            <a:r>
              <a:rPr lang="en-US" altLang="ko-KR" sz="1200">
                <a:latin typeface="+mj-ea"/>
                <a:ea typeface="+mj-ea"/>
              </a:rPr>
              <a:t>tiles_member.xml</a:t>
            </a:r>
            <a:r>
              <a:rPr lang="ko-KR" altLang="en-US" sz="1200">
                <a:latin typeface="+mj-ea"/>
                <a:ea typeface="+mj-ea"/>
              </a:rPr>
              <a:t>을 복사해 붙여 넣은 후 파일 이름을 </a:t>
            </a:r>
            <a:r>
              <a:rPr lang="en-US" altLang="ko-KR" sz="1200">
                <a:latin typeface="+mj-ea"/>
                <a:ea typeface="+mj-ea"/>
              </a:rPr>
              <a:t>tiles_board.xml</a:t>
            </a:r>
            <a:r>
              <a:rPr lang="ko-KR" altLang="en-US" sz="1200">
                <a:latin typeface="+mj-ea"/>
                <a:ea typeface="+mj-ea"/>
              </a:rPr>
              <a:t>로 변경합니다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50459" y="1787747"/>
            <a:ext cx="2190750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9" y="4255786"/>
            <a:ext cx="1743318" cy="177189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85848" y="4255334"/>
            <a:ext cx="6074980" cy="19389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beans:bean</a:t>
            </a:r>
            <a:r>
              <a:rPr lang="en-US" altLang="ko-KR" sz="1200" dirty="0"/>
              <a:t> id=</a:t>
            </a:r>
            <a:r>
              <a:rPr lang="en-US" altLang="ko-KR" sz="1200" i="1" dirty="0"/>
              <a:t>"</a:t>
            </a:r>
            <a:r>
              <a:rPr lang="en-US" altLang="ko-KR" sz="1200" i="1" dirty="0" err="1"/>
              <a:t>tilesConfigurer</a:t>
            </a:r>
            <a:r>
              <a:rPr lang="en-US" altLang="ko-KR" sz="1200" i="1" dirty="0"/>
              <a:t>" class="org.springframework.web.servlet.view.tiles2.TilesConfigurer"&gt;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beans:property</a:t>
            </a:r>
            <a:r>
              <a:rPr lang="en-US" altLang="ko-KR" sz="1200" dirty="0"/>
              <a:t> name=</a:t>
            </a:r>
            <a:r>
              <a:rPr lang="en-US" altLang="ko-KR" sz="1200" i="1" dirty="0"/>
              <a:t>"</a:t>
            </a:r>
            <a:r>
              <a:rPr lang="en-US" altLang="ko-KR" sz="1200" i="1" u="sng" dirty="0"/>
              <a:t>definitions"&gt;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beans:list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beans:value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classpath:</a:t>
            </a:r>
            <a:r>
              <a:rPr lang="en-US" altLang="ko-KR" sz="1200" dirty="0" err="1">
                <a:solidFill>
                  <a:srgbClr val="FF0000"/>
                </a:solidFill>
              </a:rPr>
              <a:t>tiles</a:t>
            </a:r>
            <a:r>
              <a:rPr lang="en-US" altLang="ko-KR" sz="1200" dirty="0">
                <a:solidFill>
                  <a:srgbClr val="FF0000"/>
                </a:solidFill>
              </a:rPr>
              <a:t>/*.</a:t>
            </a:r>
            <a:r>
              <a:rPr lang="en-US" altLang="ko-KR" sz="1200" u="sng" dirty="0">
                <a:solidFill>
                  <a:srgbClr val="FF0000"/>
                </a:solidFill>
              </a:rPr>
              <a:t>xml</a:t>
            </a:r>
            <a:r>
              <a:rPr lang="en-US" altLang="ko-KR" sz="1200" u="sng" dirty="0"/>
              <a:t>&lt;/</a:t>
            </a:r>
            <a:r>
              <a:rPr lang="en-US" altLang="ko-KR" sz="1200" u="sng" dirty="0" err="1"/>
              <a:t>beans:value</a:t>
            </a:r>
            <a:r>
              <a:rPr lang="en-US" altLang="ko-KR" sz="1200" u="sng" dirty="0"/>
              <a:t>&gt;</a:t>
            </a:r>
          </a:p>
          <a:p>
            <a:r>
              <a:rPr lang="en-US" altLang="ko-KR" sz="1200" dirty="0"/>
              <a:t>&lt;/</a:t>
            </a:r>
            <a:r>
              <a:rPr lang="en-US" altLang="ko-KR" sz="1200" dirty="0" err="1"/>
              <a:t>beans:list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</a:t>
            </a:r>
            <a:r>
              <a:rPr lang="en-US" altLang="ko-KR" sz="1200" dirty="0" err="1"/>
              <a:t>beans:property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beans:property</a:t>
            </a:r>
            <a:r>
              <a:rPr lang="en-US" altLang="ko-KR" sz="1200" dirty="0"/>
              <a:t> name=</a:t>
            </a:r>
            <a:r>
              <a:rPr lang="en-US" altLang="ko-KR" sz="1200" i="1" dirty="0"/>
              <a:t>"</a:t>
            </a:r>
            <a:r>
              <a:rPr lang="en-US" altLang="ko-KR" sz="1200" i="1" u="sng" dirty="0" err="1"/>
              <a:t>preparerFactoryClass</a:t>
            </a:r>
            <a:r>
              <a:rPr lang="en-US" altLang="ko-KR" sz="1200" i="1" u="sng" dirty="0"/>
              <a:t>"</a:t>
            </a:r>
          </a:p>
          <a:p>
            <a:r>
              <a:rPr lang="en-US" altLang="ko-KR" sz="1200" dirty="0"/>
              <a:t>          value=</a:t>
            </a:r>
            <a:r>
              <a:rPr lang="en-US" altLang="ko-KR" sz="1200" i="1" dirty="0"/>
              <a:t>"org.springframework.web.servlet.view.tiles2.SpringBeanPreparerFactory" /&gt;</a:t>
            </a:r>
          </a:p>
          <a:p>
            <a:r>
              <a:rPr lang="en-US" altLang="ko-KR" sz="1200" dirty="0"/>
              <a:t>&lt;/</a:t>
            </a:r>
            <a:r>
              <a:rPr lang="en-US" altLang="ko-KR" sz="1200" dirty="0" err="1"/>
              <a:t>beans:bean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214648" y="3762703"/>
            <a:ext cx="210207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 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60443"/>
            <a:ext cx="8189843" cy="44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기존 내용을 삭제한 후 게시판 화면 기능은 </a:t>
            </a:r>
            <a:r>
              <a:rPr lang="en-US" altLang="ko-KR" sz="1200">
                <a:latin typeface="+mj-ea"/>
                <a:ea typeface="+mj-ea"/>
              </a:rPr>
              <a:t>tiles_board.xml</a:t>
            </a:r>
            <a:r>
              <a:rPr lang="ko-KR" altLang="en-US" sz="1200">
                <a:latin typeface="+mj-ea"/>
                <a:ea typeface="+mj-ea"/>
              </a:rPr>
              <a:t>에 설정해서 사용합니다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글목록창을 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&lt;definition&gt; </a:t>
            </a:r>
            <a:r>
              <a:rPr lang="ko-KR" altLang="en-US" sz="1200">
                <a:latin typeface="+mj-ea"/>
                <a:ea typeface="+mj-ea"/>
              </a:rPr>
              <a:t>태그로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62878" y="2022108"/>
            <a:ext cx="6554236" cy="210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7" name="직사각형 11266"/>
          <p:cNvSpPr txBox="1"/>
          <p:nvPr/>
        </p:nvSpPr>
        <p:spPr>
          <a:xfrm>
            <a:off x="0" y="4028733"/>
            <a:ext cx="9144000" cy="209830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&lt;!DOCTYPE tiles-definitions PUBLIC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"http://tiles.apache.org/dtds/tiles-config_2_0.dtd"&gt;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&lt;tiles-definitions&gt;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함초롬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&lt;definition name="/board/listArticles" extends="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  <a:cs typeface="함초롬돋움"/>
              </a:rPr>
              <a:t>baseLayout</a:t>
            </a: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"&gt;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함초롬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&lt;put-attribute name="title" value="글목록창" /&gt;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함초롬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&lt;put-attribute name="body" value="/WEB-INF/views/board/listArticles.jsp" /&gt;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함초롬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&lt;/definition&gt;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  <a:cs typeface="함초롬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&lt;/tiles-definitions&gt;</a:t>
            </a:r>
          </a:p>
        </p:txBody>
      </p:sp>
      <p:pic>
        <p:nvPicPr>
          <p:cNvPr id="11268" name="그림 112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67932" y="0"/>
            <a:ext cx="3276068" cy="153781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270" name="자유형: 도형 11269"/>
          <p:cNvSpPr/>
          <p:nvPr/>
        </p:nvSpPr>
        <p:spPr>
          <a:xfrm>
            <a:off x="4554856" y="867144"/>
            <a:ext cx="3360422" cy="3966816"/>
          </a:xfrm>
          <a:custGeom>
            <a:avLst/>
            <a:gdLst>
              <a:gd name="connsiteX0" fmla="*/ 2497612 w 3360422"/>
              <a:gd name="connsiteY0" fmla="*/ -1361 h 3966816"/>
              <a:gd name="connsiteX1" fmla="*/ 3092925 w 3360422"/>
              <a:gd name="connsiteY1" fmla="*/ 534419 h 3966816"/>
              <a:gd name="connsiteX2" fmla="*/ 3112769 w 3360422"/>
              <a:gd name="connsiteY2" fmla="*/ 2270747 h 3966816"/>
              <a:gd name="connsiteX3" fmla="*/ -2700 w 3360422"/>
              <a:gd name="connsiteY3" fmla="*/ 3967388 h 396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422" h="3966816">
                <a:moveTo>
                  <a:pt x="2497612" y="-1361"/>
                </a:moveTo>
                <a:cubicBezTo>
                  <a:pt x="2596831" y="87935"/>
                  <a:pt x="2990399" y="155734"/>
                  <a:pt x="3092925" y="534419"/>
                </a:cubicBezTo>
                <a:cubicBezTo>
                  <a:pt x="3195451" y="913104"/>
                  <a:pt x="3628705" y="1698586"/>
                  <a:pt x="3112769" y="2270747"/>
                </a:cubicBezTo>
                <a:cubicBezTo>
                  <a:pt x="2596831" y="2842909"/>
                  <a:pt x="516544" y="3684615"/>
                  <a:pt x="-2700" y="3967388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71" name="TextBox 11270"/>
          <p:cNvSpPr txBox="1"/>
          <p:nvPr/>
        </p:nvSpPr>
        <p:spPr>
          <a:xfrm>
            <a:off x="7665640" y="0"/>
            <a:ext cx="1478360" cy="2435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rgbClr val="FF0000"/>
                </a:solidFill>
                <a:latin typeface="한컴산뜻돋움"/>
                <a:ea typeface="한컴산뜻돋움"/>
              </a:rPr>
              <a:t>tiles_member.xml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060382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30.4.1 </a:t>
            </a:r>
            <a:r>
              <a:rPr lang="ko-KR" altLang="en-US" b="1"/>
              <a:t>자바 클래스  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5" y="1790048"/>
            <a:ext cx="783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먼저 </a:t>
            </a:r>
            <a:r>
              <a:rPr lang="en-US" altLang="ko-KR" sz="1200" dirty="0" err="1">
                <a:latin typeface="+mj-ea"/>
                <a:ea typeface="+mj-ea"/>
              </a:rPr>
              <a:t>src</a:t>
            </a:r>
            <a:r>
              <a:rPr lang="en-US" altLang="ko-KR" sz="1200" dirty="0">
                <a:latin typeface="+mj-ea"/>
                <a:ea typeface="+mj-ea"/>
              </a:rPr>
              <a:t>/main/java </a:t>
            </a:r>
            <a:r>
              <a:rPr lang="ko-KR" altLang="en-US" sz="1200" dirty="0">
                <a:latin typeface="+mj-ea"/>
                <a:ea typeface="+mj-ea"/>
              </a:rPr>
              <a:t>패키지 하위에 </a:t>
            </a:r>
            <a:r>
              <a:rPr lang="en-US" altLang="ko-KR" sz="1200" dirty="0">
                <a:latin typeface="+mj-ea"/>
                <a:ea typeface="+mj-ea"/>
              </a:rPr>
              <a:t>board </a:t>
            </a:r>
            <a:r>
              <a:rPr lang="ko-KR" altLang="en-US" sz="1200" dirty="0">
                <a:latin typeface="+mj-ea"/>
                <a:ea typeface="+mj-ea"/>
              </a:rPr>
              <a:t>패키지를 만든 후 그림 </a:t>
            </a:r>
            <a:r>
              <a:rPr lang="en-US" altLang="ko-KR" sz="1200" dirty="0">
                <a:latin typeface="+mj-ea"/>
                <a:ea typeface="+mj-ea"/>
              </a:rPr>
              <a:t>30-8</a:t>
            </a:r>
            <a:r>
              <a:rPr lang="ko-KR" altLang="en-US" sz="1200" dirty="0">
                <a:latin typeface="+mj-ea"/>
                <a:ea typeface="+mj-ea"/>
              </a:rPr>
              <a:t>처럼 패키지를 구성합니다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lvl="0"/>
            <a:r>
              <a:rPr lang="ko-KR" altLang="en-US" sz="1200" dirty="0">
                <a:latin typeface="+mj-ea"/>
                <a:ea typeface="+mj-ea"/>
              </a:rPr>
              <a:t>   그리고 </a:t>
            </a:r>
            <a:r>
              <a:rPr lang="en-US" altLang="ko-KR" sz="1200" dirty="0">
                <a:latin typeface="+mj-ea"/>
                <a:ea typeface="+mj-ea"/>
              </a:rPr>
              <a:t>JSP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dirty="0">
                <a:latin typeface="+mj-ea"/>
                <a:ea typeface="+mj-ea"/>
              </a:rPr>
              <a:t>17</a:t>
            </a:r>
            <a:r>
              <a:rPr lang="ko-KR" altLang="en-US" sz="1200" dirty="0">
                <a:latin typeface="+mj-ea"/>
                <a:ea typeface="+mj-ea"/>
              </a:rPr>
              <a:t>장에서 실습한 게시판 관련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재사용할 것이므로 프로젝트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pro17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board07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</a:p>
          <a:p>
            <a:pPr lvl="0"/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폴더에 있는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JSP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파일을 모두 복사해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views/board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폴더에 붙여 넣습니다</a:t>
            </a: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289852" y="2436379"/>
            <a:ext cx="1768972" cy="4421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557" y="1451113"/>
            <a:ext cx="7633252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컨트롤러 클래스인 </a:t>
            </a:r>
            <a:r>
              <a:rPr lang="en-US" altLang="ko-KR" sz="1200">
                <a:latin typeface="+mj-ea"/>
                <a:ea typeface="+mj-ea"/>
              </a:rPr>
              <a:t>BoardControllerImpl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요청하면 모든 글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정보를 조회한 후 </a:t>
            </a:r>
            <a:r>
              <a:rPr lang="en-US" altLang="ko-KR" sz="1200">
                <a:latin typeface="+mj-ea"/>
                <a:ea typeface="+mj-ea"/>
              </a:rPr>
              <a:t>ModelAndView </a:t>
            </a:r>
            <a:r>
              <a:rPr lang="ko-KR" altLang="en-US" sz="1200">
                <a:latin typeface="+mj-ea"/>
                <a:ea typeface="+mj-ea"/>
              </a:rPr>
              <a:t>객체에 바인딩하여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15581" y="1912778"/>
            <a:ext cx="5629485" cy="490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5118" y="1490870"/>
            <a:ext cx="8010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pro30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27</a:t>
            </a:r>
            <a:r>
              <a:rPr lang="ko-KR" altLang="en-US" sz="1200">
                <a:latin typeface="+mj-ea"/>
                <a:ea typeface="+mj-ea"/>
              </a:rPr>
              <a:t>장의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의 설정을 복사하여 타일즈와 마이바티스 관련 라이브러리를 추가합니다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60280" y="1792671"/>
            <a:ext cx="6204073" cy="3748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직사각형 1026"/>
          <p:cNvSpPr txBox="1"/>
          <p:nvPr/>
        </p:nvSpPr>
        <p:spPr>
          <a:xfrm>
            <a:off x="3804285" y="1836203"/>
            <a:ext cx="3408629" cy="465794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&lt;!-- 마이바티스 --&gt;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&lt;groupId&gt;commons-beanutils&lt;/groupId&gt;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&lt;artifactId&gt;commons-beanutils&lt;/artifactId&gt;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&lt;version&gt;1.8.0&lt;/version&gt;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&lt;groupId&gt;commons-dbcp&lt;/groupId&gt;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&lt;artifactId&gt;commons-dbcp&lt;/artifactId&gt;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&lt;version&gt;1.2.2&lt;/version&gt;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&lt;groupId&gt;cglib&lt;/groupId&gt;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&lt;artifactId&gt;cglib-nodep&lt;/artifactId&gt;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&lt;version&gt;2.2&lt;/version&gt;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&lt;groupId&gt;org.mybatis&lt;/groupId&gt;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&lt;artifactId&gt;mybatis&lt;/artifactId&gt;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&lt;version&gt;3.1.0&lt;/version&gt;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&lt;groupId&gt;org.mybatis&lt;/groupId&gt;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&lt;artifactId&gt;mybatis-spring&lt;/artifactId&gt;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&lt;version&gt;1.1.0&lt;/version&gt;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</p:txBody>
      </p:sp>
      <p:sp>
        <p:nvSpPr>
          <p:cNvPr id="1028" name="직사각형 1027"/>
          <p:cNvSpPr txBox="1"/>
          <p:nvPr/>
        </p:nvSpPr>
        <p:spPr>
          <a:xfrm>
            <a:off x="6358654" y="3687184"/>
            <a:ext cx="2785346" cy="28260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&lt;!-- 타일즈 관련 라이브러리 --&gt;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&lt;groupId&gt;org.apache.tiles&lt;/groupId&gt;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&lt;artifactId&gt;tiles-core&lt;/artifactId&gt;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&lt;version&gt;2.2.2&lt;/version&gt;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&lt;groupId&gt;org.apache.tiles&lt;/groupId&gt;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&lt;artifactId&gt;tiles-jsp&lt;/artifactId&gt;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&lt;version&gt;2.2.2&lt;/version&gt;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&lt;groupId&gt;org.apache.tiles&lt;/groupId&gt;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&lt;artifactId&gt;tiles-servlet&lt;/artifactId&gt;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&lt;version&gt;2.2.2&lt;/version&gt;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&lt;/dependency&gt;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1"/>
            <a:ext cx="9144001" cy="6303249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package com.myspring.pro30.board.controller;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java.io.File;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java.util.ArrayList;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java.util.Enumeration;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java.util.HashMap;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java.util.Iterator;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java.util.Map;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javax.servlet.http.HttpServletRequest;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javax.servlet.http.HttpServletResponse;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javax.servlet.http.HttpSession;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org.apache.commons.io.FileUtils;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org.springframework.context.annotation.EnableAspectJAutoProxy;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org.springframework.http.HttpHeaders;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org.springframework.http.HttpStatus;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org.springframework.http.ResponseEntity;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org.springframework.stereotype.Controller;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org.springframework.web.bind.annotation.RequestMapping;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org.springframework.web.bind.annotation.RequestMethod;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org.springframework.web.bind.annotation.RequestParam;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org.springframework.web.bind.annotation.ResponseBody;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org.springframework.web.multipart.MultipartFile;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org.springframework.web.multipart.MultipartHttpServletRequest;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org.springframework.web.servlet.ModelAndView;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com.myspring.pro30.board.service.BoardService;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com.myspring.pro30.board.vo.ArticleVO;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com.myspring.pro30.board.vo.ImageVO;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com.myspring.pro30.member.vo.MemberVO;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1"/>
            <a:ext cx="9144001" cy="4154984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@Controller("boardController")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BoardControllerImpl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implements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BoardController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{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static final String ARTICLE_IMAGE_REPO = "C:\\board\\article_image";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@Override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@RequestMapping(value= "/board/listArticles.do", method = {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RequestMethod.GET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RequestMethod.POST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public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HttpServletRequest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request,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HttpServletResponse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response) throws Exception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String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(String)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request.getAttribute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List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boardService.listArticles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new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mav.addObject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",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return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	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45931" y="3090040"/>
            <a:ext cx="4508938" cy="9984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83" y="3137429"/>
            <a:ext cx="780217" cy="903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1"/>
            <a:ext cx="9144001" cy="4154984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@Controller("boardController")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BoardControllerImpl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implements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BoardController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{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static final String ARTICLE_IMAGE_REPO = "C:\\board\\article_image";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@Override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@RequestMapping(value= "/board/listArticles.do", method = {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RequestMethod.GET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RequestMethod.POST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public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HttpServletRequest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request,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HttpServletResponse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response) throws Exception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String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(String)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request.getAttribute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List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boardService.listArticles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 = new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ModelAndView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viewName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mav.addObject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("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",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);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		return 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mav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30103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7" y="1322733"/>
            <a:ext cx="7166113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서비스 클래스에서는 </a:t>
            </a:r>
            <a:r>
              <a:rPr lang="en-US" altLang="ko-KR" sz="1200">
                <a:latin typeface="+mj-ea"/>
                <a:ea typeface="+mj-ea"/>
              </a:rPr>
              <a:t>boardDAO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selectAllArticlesList() </a:t>
            </a:r>
            <a:r>
              <a:rPr lang="ko-KR" altLang="en-US" sz="1200">
                <a:latin typeface="+mj-ea"/>
                <a:ea typeface="+mj-ea"/>
              </a:rPr>
              <a:t>메서드를 호출합니다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77178" y="1599732"/>
            <a:ext cx="6082748" cy="318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0"/>
            <a:ext cx="9144001" cy="5078313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package com.myspring.pro30.board.service;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java.util.HashMap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org.springframework.beans.factory.annotation.Autowired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org.springframework.stereotype.Service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org.springframework.transaction.annotation.Propagation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org.springframework.transaction.annotation.Transactional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com.myspring.pro30.board.dao.BoardDAO;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com.myspring.pro30.board.vo.ArticleVO;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com.myspring.pro30.board.vo.ImageVO;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@Service("boardService")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@Transactional(propagation =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Propagation.REQUIRED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BoardServiceImpl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implements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{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public List&lt;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&gt;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() throws Exception{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List&lt;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&gt;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= 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boardDAO.selectAllArticlesList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                 return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119" y="3972910"/>
            <a:ext cx="4918219" cy="135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33" y="4089408"/>
            <a:ext cx="743879" cy="1122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0"/>
            <a:ext cx="9144001" cy="5078313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package com.myspring.pro30.board.service;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java.util.HashMap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org.springframework.beans.factory.annotation.Autowired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org.springframework.stereotype.Service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org.springframework.transaction.annotation.Propagation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org.springframework.transaction.annotation.Transactional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com.myspring.pro30.board.dao.BoardDAO;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com.myspring.pro30.board.vo.ArticleVO;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com.myspring.pro30.board.vo.ImageVO;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@Service("boardService")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@Transactional(propagation =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Propagation.REQUIRED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BoardServiceImpl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implements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BoardService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{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public List&lt;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&gt;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() throws Exception{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List&lt;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&gt;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= 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boardDAO.selectAllArticlesList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                      return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05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392" y="1512827"/>
            <a:ext cx="76233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다시 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에서 지정한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0226" y="1880752"/>
            <a:ext cx="6450873" cy="362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9B5535-A827-857A-0F54-7F2673DD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73" y="1947272"/>
            <a:ext cx="3765426" cy="2400164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5BA38E-8B5C-901D-DB83-7332BF03CED9}"/>
              </a:ext>
            </a:extLst>
          </p:cNvPr>
          <p:cNvCxnSpPr/>
          <p:nvPr/>
        </p:nvCxnSpPr>
        <p:spPr>
          <a:xfrm>
            <a:off x="5324073" y="2131581"/>
            <a:ext cx="376542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2D819C-FF42-C98E-2671-FDF53C677C92}"/>
              </a:ext>
            </a:extLst>
          </p:cNvPr>
          <p:cNvCxnSpPr/>
          <p:nvPr/>
        </p:nvCxnSpPr>
        <p:spPr>
          <a:xfrm>
            <a:off x="6782307" y="1947272"/>
            <a:ext cx="0" cy="24001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BD1647-A03F-0C2E-5711-323AEB777B44}"/>
              </a:ext>
            </a:extLst>
          </p:cNvPr>
          <p:cNvSpPr/>
          <p:nvPr/>
        </p:nvSpPr>
        <p:spPr>
          <a:xfrm>
            <a:off x="5534845" y="2180026"/>
            <a:ext cx="1168734" cy="1816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A2C1DA-60FA-2B30-D55C-D43955B4A53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379041" y="2270859"/>
            <a:ext cx="2155804" cy="2137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835A267-EC11-9F28-02EB-1D15345EB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58" y="5089504"/>
            <a:ext cx="4752307" cy="1528253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E8AE7E-BE5B-1B86-488D-F5A05AED080B}"/>
              </a:ext>
            </a:extLst>
          </p:cNvPr>
          <p:cNvCxnSpPr/>
          <p:nvPr/>
        </p:nvCxnSpPr>
        <p:spPr>
          <a:xfrm>
            <a:off x="4505387" y="5292620"/>
            <a:ext cx="104762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0CB647-1765-5842-B102-09AA3FDC5980}"/>
              </a:ext>
            </a:extLst>
          </p:cNvPr>
          <p:cNvCxnSpPr/>
          <p:nvPr/>
        </p:nvCxnSpPr>
        <p:spPr>
          <a:xfrm>
            <a:off x="4687057" y="4668890"/>
            <a:ext cx="15623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B3ECFC-284A-EB06-470D-961C4190D099}"/>
              </a:ext>
            </a:extLst>
          </p:cNvPr>
          <p:cNvCxnSpPr/>
          <p:nvPr/>
        </p:nvCxnSpPr>
        <p:spPr>
          <a:xfrm flipH="1">
            <a:off x="5401621" y="4681001"/>
            <a:ext cx="417839" cy="454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D11D2B-00FC-E79C-329A-74383E9DDDB0}"/>
              </a:ext>
            </a:extLst>
          </p:cNvPr>
          <p:cNvSpPr txBox="1"/>
          <p:nvPr/>
        </p:nvSpPr>
        <p:spPr>
          <a:xfrm>
            <a:off x="7567824" y="4843776"/>
            <a:ext cx="84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board.xml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98155-7219-AE98-1D9A-E863B5806FE1}"/>
              </a:ext>
            </a:extLst>
          </p:cNvPr>
          <p:cNvSpPr txBox="1"/>
          <p:nvPr/>
        </p:nvSpPr>
        <p:spPr>
          <a:xfrm>
            <a:off x="7624037" y="1633080"/>
            <a:ext cx="142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SqlSession</a:t>
            </a:r>
            <a:r>
              <a:rPr lang="en-US" altLang="ko-KR" sz="1200" dirty="0"/>
              <a:t> </a:t>
            </a:r>
            <a:r>
              <a:rPr lang="ko-KR" altLang="en-US" sz="1200" dirty="0"/>
              <a:t>메서드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0"/>
            <a:ext cx="9144001" cy="483640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package com.myspring.pro30.board.dao;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java.util.ArrayList;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java.util.Map;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org.apache.ibatis.session.SqlSession;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org.springframework.dao.DataAccessException;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org.springframework.stereotype.Repository;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com.myspring.pro30.board.vo.ArticleVO;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com.myspring.pro30.board.vo.ImageVO;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@Repository("boardDAO")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public class BoardDAOImpl implements BoardDAO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@Autowired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SqlSession sqlSession;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@Override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List selectAllArticlesList() throws DataAccessException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List&lt;ArticleVO&gt; articlesList = articlesList = sqlSession.selectList("mapper.board.selectAllArticlesList");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articlesList;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119" y="3615559"/>
            <a:ext cx="7545577" cy="15029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21" y="3747925"/>
            <a:ext cx="890669" cy="12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67120"/>
            <a:ext cx="9144001" cy="4893647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package com.myspring.pro30.board.dao;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java.util.ArrayList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java.util.Map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org.apache.ibatis.session.SqlSession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org.springframework.beans.factory.annotation.Autowired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org.springframework.dao.DataAccessException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org.springframework.stereotype.Repository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com.myspring.pro30.board.vo.ArticleVO;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import com.myspring.pro30.board.vo.ImageVO;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@Repository("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")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public class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BoardDAOImpl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implements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BoardDAO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Autowired</a:t>
            </a: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private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SqlSession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sqlSession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@Override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public List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selectAllArticlesList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() throws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DataAccessException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{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List&lt;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ArticleVO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 =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sqlSession.selectList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("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mapper.board.selectAllArticlesList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");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	return </a:t>
            </a:r>
            <a:r>
              <a:rPr lang="en-US" altLang="ko-KR" sz="1200" b="1" dirty="0" err="1">
                <a:latin typeface="한컴산뜻돋움"/>
                <a:ea typeface="한컴산뜻돋움"/>
                <a:cs typeface="함초롬돋움"/>
              </a:rPr>
              <a:t>articlesList</a:t>
            </a: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  <a:cs typeface="함초롬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91478"/>
            <a:ext cx="7593495" cy="26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글 정보를 저장할 </a:t>
            </a:r>
            <a:r>
              <a:rPr lang="en-US" altLang="ko-KR" sz="1200">
                <a:latin typeface="+mj-ea"/>
                <a:ea typeface="+mj-ea"/>
              </a:rPr>
              <a:t>ArticleVO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44217" y="1668476"/>
            <a:ext cx="6400800" cy="384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557" y="1530626"/>
            <a:ext cx="7484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lib </a:t>
            </a:r>
            <a:r>
              <a:rPr lang="ko-KR" altLang="en-US" sz="1200">
                <a:latin typeface="+mj-ea"/>
                <a:ea typeface="+mj-ea"/>
              </a:rPr>
              <a:t>폴더를 만든 후 오라클 드라이버를 복사하여 붙여 넣습니다</a:t>
            </a:r>
            <a:r>
              <a:rPr lang="en-US" altLang="ko-KR" sz="1200">
                <a:latin typeface="+mj-ea"/>
                <a:ea typeface="+mj-ea"/>
              </a:rPr>
              <a:t>(27.7.1</a:t>
            </a:r>
            <a:r>
              <a:rPr lang="ko-KR" altLang="en-US" sz="1200">
                <a:latin typeface="+mj-ea"/>
                <a:ea typeface="+mj-ea"/>
              </a:rPr>
              <a:t>절 참조</a:t>
            </a:r>
            <a:r>
              <a:rPr lang="en-US" altLang="ko-KR" sz="1200">
                <a:latin typeface="+mj-ea"/>
                <a:ea typeface="+mj-ea"/>
              </a:rPr>
              <a:t>).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43041" y="1888641"/>
            <a:ext cx="1704975" cy="2066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0"/>
            <a:ext cx="9144001" cy="684657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package com.myspring.pro30.board.vo;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java.io.UnsupportedEncodingException;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java.net.URLDecoder;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java.net.URLEncoder;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java.sql.Date;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import org.springframework.stereotype.Component;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@Component("articleVO")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public class ArticleVO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int  level;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int articleNO;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int parentNO;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String title;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String content;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String imageFileName;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String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private Date  writeDate;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ArticleVO()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System.out.println("ArticleVO 생성자");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int getArticleNO()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articleNO;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setArticleNO(int articleNO)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this.articleNO = articleNO;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setArticleNO(int articleNO)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this.articleNO = articleNO;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int getParentNO()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parentNO;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0"/>
            <a:ext cx="9144001" cy="684657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setParentNO(int parentNO)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this.parentNO = parentNO;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int getLevel()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level;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setLevel(int level)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this.level = level;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String getTitle()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title;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setTitle(String title)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this.title = title;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String getContent()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content;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setContent(String content)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this.content = content;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String getImageFileName()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if (imageFileName != null &amp;&amp; imageFileName.length() != 0)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	imageFileName = URLDecoder.decode(imageFileName, 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} catch (UnsupportedEncodingException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e.printStackTrace();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0"/>
            <a:ext cx="9144001" cy="557022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imageFileName;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setImageFileName(String imageFileName)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try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if(imageFileName!= null &amp;&amp; imageFileName.length()!=0)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	this.imageFileName = URLEncoder.encode(imageFileName,"UTF-8");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} catch (UnsupportedEncodingException 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	e.printStackTrace();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	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String getId()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setId(String id)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this.id = id;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Date getWriteDate()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return writeDate;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  <a:cs typeface="함초롬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public void setWriteDate(Date writeDate)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	this.writeDate = writeDate;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}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234455"/>
            <a:ext cx="8039113" cy="497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060382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30.4.2 JSP </a:t>
            </a:r>
            <a:r>
              <a:rPr lang="ko-KR" altLang="en-US" b="1"/>
              <a:t>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2835" y="1660638"/>
            <a:ext cx="7563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글목록창에 해당하는 </a:t>
            </a:r>
            <a:r>
              <a:rPr lang="en-US" altLang="ko-KR" sz="1200">
                <a:latin typeface="+mj-ea"/>
                <a:ea typeface="+mj-ea"/>
              </a:rPr>
              <a:t>listArticles.jsp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99591" y="1976556"/>
            <a:ext cx="5029201" cy="4881444"/>
            <a:chOff x="396121" y="1"/>
            <a:chExt cx="8267700" cy="9015412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96121" y="1"/>
              <a:ext cx="8267700" cy="677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96121" y="6815138"/>
              <a:ext cx="8162925" cy="2200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0"/>
            <a:ext cx="9144001" cy="6665594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pageEncoding="UTF-8" 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%&gt;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&lt;style&gt;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.cls1 {text-decoration:none;}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.cls2{text-align:center; font-size:30px;}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&lt;/style&gt;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&lt;title&gt;글목록창&lt;/title&gt;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&lt;table align="center" border="1"  width="80%" 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&lt;tr height="10" align="center"  bgcolor="lightgreen"&gt;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&lt;td &gt;글번호&lt;/td&gt;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&lt;td &gt;작성자&lt;/td&gt;          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&lt;td &gt;제목&lt;/td&gt;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&lt;td &gt;작성일&lt;/td&gt;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&lt;c:choose&gt;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&lt;c:when test="${articlesList ==null }"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&lt;tr  height="10"&gt;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&lt;td colspan="4"&gt;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   &lt;p align="center"&gt;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      &lt;b&gt;&lt;span style="font-size:9pt;"&gt;등록된 글이 없습니다.&lt;/span&gt;&lt;/b&gt;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  &lt;/p&gt;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&lt;/td&gt;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&lt;/c:when&gt;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7E715-8335-6BC8-AEC3-CB8F344CBC2D}"/>
              </a:ext>
            </a:extLst>
          </p:cNvPr>
          <p:cNvSpPr txBox="1"/>
          <p:nvPr/>
        </p:nvSpPr>
        <p:spPr>
          <a:xfrm>
            <a:off x="3705519" y="1384815"/>
            <a:ext cx="4693112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&lt;%@ page language="java" </a:t>
            </a:r>
            <a:r>
              <a:rPr lang="en-US" altLang="ko-KR" sz="1100" dirty="0" err="1"/>
              <a:t>contentType</a:t>
            </a:r>
            <a:r>
              <a:rPr lang="en-US" altLang="ko-KR" sz="1100" dirty="0"/>
              <a:t>="text/html; charset=UTF-8"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pageEncoding</a:t>
            </a:r>
            <a:r>
              <a:rPr lang="en-US" altLang="ko-KR" sz="1100" dirty="0"/>
              <a:t>="UTF-8"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isELIgnored</a:t>
            </a:r>
            <a:r>
              <a:rPr lang="en-US" altLang="ko-KR" sz="1100" dirty="0"/>
              <a:t>="false" %&gt;</a:t>
            </a:r>
          </a:p>
          <a:p>
            <a:r>
              <a:rPr lang="en-US" altLang="ko-KR" sz="1100" dirty="0"/>
              <a:t>&lt;%@ </a:t>
            </a:r>
            <a:r>
              <a:rPr lang="en-US" altLang="ko-KR" sz="1100" dirty="0" err="1"/>
              <a:t>taglib</a:t>
            </a:r>
            <a:r>
              <a:rPr lang="en-US" altLang="ko-KR" sz="1100" dirty="0"/>
              <a:t> prefix="</a:t>
            </a:r>
            <a:r>
              <a:rPr lang="en-US" altLang="ko-KR" sz="1100" dirty="0" err="1"/>
              <a:t>fmt</a:t>
            </a:r>
            <a:r>
              <a:rPr lang="en-US" altLang="ko-KR" sz="1100" dirty="0"/>
              <a:t>"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="http://java.sun.com/</a:t>
            </a:r>
            <a:r>
              <a:rPr lang="en-US" altLang="ko-KR" sz="1100" dirty="0" err="1"/>
              <a:t>jsp</a:t>
            </a:r>
            <a:r>
              <a:rPr lang="en-US" altLang="ko-KR" sz="1100" dirty="0"/>
              <a:t>/</a:t>
            </a:r>
            <a:r>
              <a:rPr lang="en-US" altLang="ko-KR" sz="1100" dirty="0" err="1"/>
              <a:t>jstl</a:t>
            </a:r>
            <a:r>
              <a:rPr lang="en-US" altLang="ko-KR" sz="1100" dirty="0"/>
              <a:t>/</a:t>
            </a:r>
            <a:r>
              <a:rPr lang="en-US" altLang="ko-KR" sz="1100" dirty="0" err="1"/>
              <a:t>fmt</a:t>
            </a:r>
            <a:r>
              <a:rPr lang="en-US" altLang="ko-KR" sz="1100" dirty="0"/>
              <a:t>" %&gt;    </a:t>
            </a:r>
          </a:p>
          <a:p>
            <a:r>
              <a:rPr lang="en-US" altLang="ko-KR" sz="1100" dirty="0"/>
              <a:t>&lt;%@ </a:t>
            </a:r>
            <a:r>
              <a:rPr lang="en-US" altLang="ko-KR" sz="1100" dirty="0" err="1"/>
              <a:t>taglib</a:t>
            </a:r>
            <a:r>
              <a:rPr lang="en-US" altLang="ko-KR" sz="1100" dirty="0"/>
              <a:t> prefix="c"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="http://java.sun.com/</a:t>
            </a:r>
            <a:r>
              <a:rPr lang="en-US" altLang="ko-KR" sz="1100" dirty="0" err="1"/>
              <a:t>jsp</a:t>
            </a:r>
            <a:r>
              <a:rPr lang="en-US" altLang="ko-KR" sz="1100" dirty="0"/>
              <a:t>/</a:t>
            </a:r>
            <a:r>
              <a:rPr lang="en-US" altLang="ko-KR" sz="1100" dirty="0" err="1"/>
              <a:t>jstl</a:t>
            </a:r>
            <a:r>
              <a:rPr lang="en-US" altLang="ko-KR" sz="1100" dirty="0"/>
              <a:t>/core" %&gt;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c:set</a:t>
            </a:r>
            <a:r>
              <a:rPr lang="en-US" altLang="ko-KR" sz="1100" dirty="0"/>
              <a:t> var="</a:t>
            </a:r>
            <a:r>
              <a:rPr lang="en-US" altLang="ko-KR" sz="1100" dirty="0" err="1"/>
              <a:t>contextPath</a:t>
            </a:r>
            <a:r>
              <a:rPr lang="en-US" altLang="ko-KR" sz="1100" dirty="0"/>
              <a:t>"  value="${</a:t>
            </a:r>
            <a:r>
              <a:rPr lang="en-US" altLang="ko-KR" sz="1100" dirty="0" err="1"/>
              <a:t>pageContext.request.contextPath</a:t>
            </a:r>
            <a:r>
              <a:rPr lang="en-US" altLang="ko-KR" sz="1100" dirty="0"/>
              <a:t>}"  /&gt;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&lt;</a:t>
            </a:r>
            <a:r>
              <a:rPr lang="en-US" altLang="ko-KR" sz="1100" dirty="0" err="1">
                <a:solidFill>
                  <a:srgbClr val="FF0000"/>
                </a:solidFill>
              </a:rPr>
              <a:t>c:set</a:t>
            </a:r>
            <a:r>
              <a:rPr lang="en-US" altLang="ko-KR" sz="1100" dirty="0">
                <a:solidFill>
                  <a:srgbClr val="FF0000"/>
                </a:solidFill>
              </a:rPr>
              <a:t>  var="</a:t>
            </a:r>
            <a:r>
              <a:rPr lang="en-US" altLang="ko-KR" sz="1100" dirty="0" err="1">
                <a:solidFill>
                  <a:srgbClr val="FF0000"/>
                </a:solidFill>
              </a:rPr>
              <a:t>articlesList</a:t>
            </a:r>
            <a:r>
              <a:rPr lang="en-US" altLang="ko-KR" sz="1100" dirty="0">
                <a:solidFill>
                  <a:srgbClr val="FF0000"/>
                </a:solidFill>
              </a:rPr>
              <a:t>"  value="${</a:t>
            </a:r>
            <a:r>
              <a:rPr lang="en-US" altLang="ko-KR" sz="1100" dirty="0" err="1">
                <a:solidFill>
                  <a:srgbClr val="FF0000"/>
                </a:solidFill>
              </a:rPr>
              <a:t>articlesMap.articlesList</a:t>
            </a:r>
            <a:r>
              <a:rPr lang="en-US" altLang="ko-KR" sz="1100" dirty="0">
                <a:solidFill>
                  <a:srgbClr val="FF0000"/>
                </a:solidFill>
              </a:rPr>
              <a:t>}" /&gt;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&lt;</a:t>
            </a:r>
            <a:r>
              <a:rPr lang="en-US" altLang="ko-KR" sz="1100" dirty="0" err="1">
                <a:solidFill>
                  <a:srgbClr val="FF0000"/>
                </a:solidFill>
              </a:rPr>
              <a:t>c:set</a:t>
            </a:r>
            <a:r>
              <a:rPr lang="en-US" altLang="ko-KR" sz="1100" dirty="0">
                <a:solidFill>
                  <a:srgbClr val="FF0000"/>
                </a:solidFill>
              </a:rPr>
              <a:t>  var="</a:t>
            </a:r>
            <a:r>
              <a:rPr lang="en-US" altLang="ko-KR" sz="1100" dirty="0" err="1">
                <a:solidFill>
                  <a:srgbClr val="FF0000"/>
                </a:solidFill>
              </a:rPr>
              <a:t>totArticles</a:t>
            </a:r>
            <a:r>
              <a:rPr lang="en-US" altLang="ko-KR" sz="1100" dirty="0">
                <a:solidFill>
                  <a:srgbClr val="FF0000"/>
                </a:solidFill>
              </a:rPr>
              <a:t>"  value="${</a:t>
            </a:r>
            <a:r>
              <a:rPr lang="en-US" altLang="ko-KR" sz="1100" dirty="0" err="1">
                <a:solidFill>
                  <a:srgbClr val="FF0000"/>
                </a:solidFill>
              </a:rPr>
              <a:t>articlesMap.totArticles</a:t>
            </a:r>
            <a:r>
              <a:rPr lang="en-US" altLang="ko-KR" sz="1100" dirty="0">
                <a:solidFill>
                  <a:srgbClr val="FF0000"/>
                </a:solidFill>
              </a:rPr>
              <a:t>}" /&gt;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&lt;</a:t>
            </a:r>
            <a:r>
              <a:rPr lang="en-US" altLang="ko-KR" sz="1100" dirty="0" err="1">
                <a:solidFill>
                  <a:srgbClr val="FF0000"/>
                </a:solidFill>
              </a:rPr>
              <a:t>c:set</a:t>
            </a:r>
            <a:r>
              <a:rPr lang="en-US" altLang="ko-KR" sz="1100" dirty="0">
                <a:solidFill>
                  <a:srgbClr val="FF0000"/>
                </a:solidFill>
              </a:rPr>
              <a:t>  var="section"  value="${</a:t>
            </a:r>
            <a:r>
              <a:rPr lang="en-US" altLang="ko-KR" sz="1100" dirty="0" err="1">
                <a:solidFill>
                  <a:srgbClr val="FF0000"/>
                </a:solidFill>
              </a:rPr>
              <a:t>articlesMap.section</a:t>
            </a:r>
            <a:r>
              <a:rPr lang="en-US" altLang="ko-KR" sz="1100" dirty="0">
                <a:solidFill>
                  <a:srgbClr val="FF0000"/>
                </a:solidFill>
              </a:rPr>
              <a:t>}" /&gt;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&lt;</a:t>
            </a:r>
            <a:r>
              <a:rPr lang="en-US" altLang="ko-KR" sz="1100" dirty="0" err="1">
                <a:solidFill>
                  <a:srgbClr val="FF0000"/>
                </a:solidFill>
              </a:rPr>
              <a:t>c:set</a:t>
            </a:r>
            <a:r>
              <a:rPr lang="en-US" altLang="ko-KR" sz="1100" dirty="0">
                <a:solidFill>
                  <a:srgbClr val="FF0000"/>
                </a:solidFill>
              </a:rPr>
              <a:t>  var="</a:t>
            </a:r>
            <a:r>
              <a:rPr lang="en-US" altLang="ko-KR" sz="1100" dirty="0" err="1">
                <a:solidFill>
                  <a:srgbClr val="FF0000"/>
                </a:solidFill>
              </a:rPr>
              <a:t>pageNum</a:t>
            </a:r>
            <a:r>
              <a:rPr lang="en-US" altLang="ko-KR" sz="1100" dirty="0">
                <a:solidFill>
                  <a:srgbClr val="FF0000"/>
                </a:solidFill>
              </a:rPr>
              <a:t>"  value="${</a:t>
            </a:r>
            <a:r>
              <a:rPr lang="en-US" altLang="ko-KR" sz="1100" dirty="0" err="1">
                <a:solidFill>
                  <a:srgbClr val="FF0000"/>
                </a:solidFill>
              </a:rPr>
              <a:t>articlesMap.pageNum</a:t>
            </a:r>
            <a:r>
              <a:rPr lang="en-US" altLang="ko-KR" sz="1100" dirty="0">
                <a:solidFill>
                  <a:srgbClr val="FF0000"/>
                </a:solidFill>
              </a:rPr>
              <a:t>}" /&gt;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C93120A2-C5DF-0DE1-A9AE-472E8CEB8020}"/>
              </a:ext>
            </a:extLst>
          </p:cNvPr>
          <p:cNvSpPr/>
          <p:nvPr/>
        </p:nvSpPr>
        <p:spPr>
          <a:xfrm>
            <a:off x="7447897" y="2416196"/>
            <a:ext cx="950734" cy="611619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CD04B-B08C-0967-3D44-AA44BA6202E4}"/>
              </a:ext>
            </a:extLst>
          </p:cNvPr>
          <p:cNvSpPr txBox="1"/>
          <p:nvPr/>
        </p:nvSpPr>
        <p:spPr>
          <a:xfrm>
            <a:off x="4572000" y="3288207"/>
            <a:ext cx="382663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pro07</a:t>
            </a:r>
            <a:r>
              <a:rPr lang="ko-KR" altLang="en-US" sz="1200" dirty="0"/>
              <a:t>에서의 </a:t>
            </a:r>
            <a:r>
              <a:rPr lang="en-US" altLang="ko-KR" sz="1200" dirty="0" err="1"/>
              <a:t>listArticles.jsp</a:t>
            </a:r>
            <a:r>
              <a:rPr lang="ko-KR" altLang="en-US" sz="1200" dirty="0"/>
              <a:t>를 재활용하여 사용할 때 불필요한 코드를 삭제해야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코드는 </a:t>
            </a:r>
            <a:r>
              <a:rPr lang="ko-KR" altLang="en-US" sz="1200" dirty="0" err="1"/>
              <a:t>페이징할</a:t>
            </a:r>
            <a:r>
              <a:rPr lang="ko-KR" altLang="en-US" sz="1200" dirty="0"/>
              <a:t> 때 필요한 코드다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특히 </a:t>
            </a:r>
            <a:r>
              <a:rPr lang="en-US" altLang="ko-KR" sz="1200" dirty="0" err="1"/>
              <a:t>articleList</a:t>
            </a:r>
            <a:r>
              <a:rPr lang="ko-KR" altLang="en-US" sz="1200" dirty="0"/>
              <a:t>를 삭제하지 않으면 </a:t>
            </a:r>
            <a:r>
              <a:rPr lang="en-US" altLang="ko-KR" sz="1200" dirty="0" err="1">
                <a:solidFill>
                  <a:srgbClr val="FF0000"/>
                </a:solidFill>
              </a:rPr>
              <a:t>articlesMap.articlesList</a:t>
            </a:r>
            <a:r>
              <a:rPr lang="ko-KR" altLang="en-US" sz="1200" dirty="0">
                <a:solidFill>
                  <a:srgbClr val="FF0000"/>
                </a:solidFill>
              </a:rPr>
              <a:t>의</a:t>
            </a:r>
            <a:r>
              <a:rPr lang="ko-KR" altLang="en-US" sz="1200" dirty="0"/>
              <a:t> </a:t>
            </a:r>
            <a:r>
              <a:rPr lang="en-US" altLang="ko-KR" sz="1200" dirty="0"/>
              <a:t>null</a:t>
            </a:r>
            <a:r>
              <a:rPr lang="ko-KR" altLang="en-US" sz="1200" dirty="0"/>
              <a:t>값이 들어가서</a:t>
            </a:r>
            <a:endParaRPr lang="en-US" altLang="ko-KR" sz="1200" dirty="0"/>
          </a:p>
          <a:p>
            <a:r>
              <a:rPr lang="en-US" altLang="ko-KR" sz="1200" dirty="0"/>
              <a:t>“</a:t>
            </a:r>
            <a:r>
              <a:rPr lang="ko-KR" altLang="en-US" sz="1200" dirty="0"/>
              <a:t>등록된 글이 없습니다</a:t>
            </a:r>
            <a:r>
              <a:rPr lang="en-US" altLang="ko-KR" sz="1200" dirty="0"/>
              <a:t>.”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DDEDB2-0D12-C825-B390-C7DB4A8BAC5B}"/>
              </a:ext>
            </a:extLst>
          </p:cNvPr>
          <p:cNvCxnSpPr/>
          <p:nvPr/>
        </p:nvCxnSpPr>
        <p:spPr>
          <a:xfrm flipH="1">
            <a:off x="2482808" y="4172328"/>
            <a:ext cx="2131581" cy="75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7B6BEF-B95A-3392-DC35-1F9AA7706470}"/>
              </a:ext>
            </a:extLst>
          </p:cNvPr>
          <p:cNvCxnSpPr>
            <a:cxnSpLocks/>
          </p:cNvCxnSpPr>
          <p:nvPr/>
        </p:nvCxnSpPr>
        <p:spPr>
          <a:xfrm flipH="1">
            <a:off x="3705519" y="4612646"/>
            <a:ext cx="1042094" cy="100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마이바티스 관련 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XML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설정하기</a:t>
            </a:r>
            <a:endParaRPr lang="ko-KR" altLang="en-US" sz="2800" b="0" spc="-89">
              <a:solidFill>
                <a:srgbClr val="281F3D"/>
              </a:solidFill>
            </a:endParaRPr>
          </a:p>
        </p:txBody>
      </p:sp>
      <p:sp>
        <p:nvSpPr>
          <p:cNvPr id="8195" name="직사각형 8194"/>
          <p:cNvSpPr txBox="1"/>
          <p:nvPr/>
        </p:nvSpPr>
        <p:spPr>
          <a:xfrm>
            <a:off x="0" y="47625"/>
            <a:ext cx="9144001" cy="5208270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&lt;c:when test="${articlesList !=null }"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&lt;c:forEach  var="article" items="${articlesList }" varStatus="articleNum" 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&lt;tr align="center"&gt;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&lt;td width="5%"&gt;${articleNum.count}&lt;/td&gt;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&lt;td width="10%"&gt;${article.id }&lt;/td&gt;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&lt;td align='left'  width="35%"&gt;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&lt;span style="padding-right:30px"&gt;&lt;/span&gt;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&lt;c:choose&gt;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&lt;c:when test='${article.level &gt; 1 }'&gt;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&lt;c:forEach begin="1" end="${article.level }" step="1"&gt;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     &lt;span style="padding-left:20px"&gt;&lt;/span&gt;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&lt;/c:forEach&gt;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&lt;span style="font-size:12px;"&gt;[답변]&lt;/span&gt;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              &lt;a class='cls1' href="${contextPath}/board/viewArticle.do?articleNO=${article.articleNO}"&gt;${article.title}&lt;/a&gt;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 &lt;/c:when&gt;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 &lt;c:otherwise&gt;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   &lt;a class='cls1' href="${contextPath}/board/viewArticle.do?articleNO=${article.articleNO}"&gt;${article.title }&lt;/a&gt;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  &lt;/c:otherwise&gt;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      &lt;/c:choose&gt;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  &lt;td  width="10%"&gt;${article.writeDate}&lt;/td&gt;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	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&lt;/c:forEach&gt;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 &lt;/c:when&gt;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    &lt;/c:choose&gt;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&lt;/table&gt;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  <a:cs typeface="함초롬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2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왼쪽 메뉴의 각 항목을 클릭할 경우 해당 목록창으로 이동하도록 작성합니다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80919" y="1800687"/>
            <a:ext cx="6513185" cy="1760053"/>
            <a:chOff x="461963" y="2819400"/>
            <a:chExt cx="8286750" cy="264795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2819400"/>
              <a:ext cx="8220075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4038600"/>
              <a:ext cx="8286750" cy="1428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18436" name="직사각형 8194"/>
          <p:cNvSpPr txBox="1"/>
          <p:nvPr/>
        </p:nvSpPr>
        <p:spPr>
          <a:xfrm>
            <a:off x="-1" y="463708"/>
            <a:ext cx="9144002" cy="600164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&lt;%@ page language="java"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contentType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="text/html; charset=UTF-8"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pageEncoding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="UTF-8"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isELIgnored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="false"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prefix="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fmt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" %&gt;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&lt;%@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taglib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prefix="c"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uri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="http://java.sun.com/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jsp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jstl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/core" %&gt;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&lt;%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request.setCharacterEncoding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("UTF-8");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%&gt;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c:set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var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"  value="${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pageContext.request.contextPath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}" 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&lt;!DOCTYPE 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  <a:cs typeface="함초롬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&lt;html&gt;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&lt;style&gt;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 .no-underline{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text-decoration:none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&lt;/style&gt;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&lt;meta charset="UTF-8"&gt;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 &lt;title&gt;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사이드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메뉴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&lt;/title&gt;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&lt;/head&gt;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&lt;h1&gt;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사이드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메뉴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&lt;h1&gt;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	&lt;a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}/member/listMembers.do"  class="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  <a:cs typeface="함초롬돋움"/>
              </a:rPr>
              <a:t>no-underline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회원관리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&lt;/a&gt;&lt;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		&lt;a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="${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contextPath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}/board/listArticles.do"  class="no-underline"&gt;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게시판관리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&lt;/a&gt;&lt;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		&lt;a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href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="#"  class="no-underline"&gt;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상품관리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&lt;/a&gt;&lt;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br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FF"/>
                </a:solidFill>
                <a:latin typeface="한컴산뜻돋움"/>
                <a:ea typeface="한컴산뜻돋움"/>
                <a:cs typeface="함초롬돋움"/>
              </a:rPr>
              <a:t>&gt;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  <a:cs typeface="함초롬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&lt;/h1&gt;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&lt;/body&gt;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  <a:cs typeface="함초롬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11357"/>
            <a:ext cx="7742579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http://localhost:8090/pro30/main.do</a:t>
            </a:r>
            <a:r>
              <a:rPr lang="ko-KR" altLang="en-US" sz="1200">
                <a:latin typeface="+mj-ea"/>
                <a:ea typeface="+mj-ea"/>
              </a:rPr>
              <a:t>로 요청하면 메인 페이지가 나타납니다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42391" y="1688356"/>
            <a:ext cx="5943600" cy="2149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왼쪽 메뉴에 있는 게시판관리를 클릭하면 글목록창이 나타납니다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22842" y="1777808"/>
            <a:ext cx="6591420" cy="33594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1242391" y="2872409"/>
            <a:ext cx="646044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409" y="1461051"/>
            <a:ext cx="7951304" cy="45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인터셉터를 추가하겠습니다</a:t>
            </a:r>
            <a:r>
              <a:rPr lang="en-US" altLang="ko-KR" sz="1200">
                <a:latin typeface="+mj-ea"/>
                <a:ea typeface="+mj-ea"/>
              </a:rPr>
              <a:t>. com/myspring/pro30 </a:t>
            </a:r>
            <a:r>
              <a:rPr lang="ko-KR" altLang="en-US" sz="1200">
                <a:latin typeface="+mj-ea"/>
                <a:ea typeface="+mj-ea"/>
              </a:rPr>
              <a:t>패키지 하위에 다시 </a:t>
            </a:r>
            <a:r>
              <a:rPr lang="en-US" altLang="ko-KR" sz="1200">
                <a:latin typeface="+mj-ea"/>
                <a:ea typeface="+mj-ea"/>
              </a:rPr>
              <a:t>common/interceptor </a:t>
            </a:r>
            <a:r>
              <a:rPr lang="ko-KR" altLang="en-US" sz="1200">
                <a:latin typeface="+mj-ea"/>
                <a:ea typeface="+mj-ea"/>
              </a:rPr>
              <a:t>패키지를 만든 후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27</a:t>
            </a:r>
            <a:r>
              <a:rPr lang="ko-KR" altLang="en-US" sz="1200">
                <a:latin typeface="+mj-ea"/>
                <a:ea typeface="+mj-ea"/>
              </a:rPr>
              <a:t>장의 인터셉터 실습 파일을 그대로 복사하여 붙여 넣습니다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22950" y="2046729"/>
            <a:ext cx="3019425" cy="1543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 txBox="1"/>
          <p:nvPr/>
        </p:nvSpPr>
        <p:spPr>
          <a:xfrm>
            <a:off x="3437267" y="2108246"/>
            <a:ext cx="5506243" cy="146172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xmlns:mvc="http://www.springframework.org/schema/mvc"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   :               :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&lt;mvc:interceptors&gt;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 &lt;mvc:interceptor&gt;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 &lt;mvc:mapping path="/*/*.do"/&gt;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&lt;beans:bean class="com.myspring.pro30.common.interceptor.ViewNameInterceptor" /&gt;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   &lt;/mvc:interceptor&gt;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&lt;/mvc:interceptors&gt;</a:t>
            </a:r>
          </a:p>
        </p:txBody>
      </p:sp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401860" y="3429000"/>
            <a:ext cx="2020144" cy="2948685"/>
          </a:xfrm>
          <a:prstGeom prst="rect">
            <a:avLst/>
          </a:prstGeom>
          <a:ln w="12700" cap="flat" cmpd="sng">
            <a:solidFill>
              <a:srgbClr val="000000"/>
            </a:solidFill>
            <a:prstDash val="solid"/>
            <a:round/>
          </a:ln>
        </p:spPr>
      </p:pic>
      <p:sp>
        <p:nvSpPr>
          <p:cNvPr id="15" name="자유형 14"/>
          <p:cNvSpPr/>
          <p:nvPr/>
        </p:nvSpPr>
        <p:spPr>
          <a:xfrm>
            <a:off x="2734142" y="3141310"/>
            <a:ext cx="2427023" cy="791923"/>
          </a:xfrm>
          <a:custGeom>
            <a:avLst/>
            <a:gdLst>
              <a:gd name="connsiteX0" fmla="*/ 2426926 w 2427023"/>
              <a:gd name="connsiteY0" fmla="*/ -3745 h 791923"/>
              <a:gd name="connsiteX1" fmla="*/ 2079686 w 2427023"/>
              <a:gd name="connsiteY1" fmla="*/ 789948 h 791923"/>
              <a:gd name="connsiteX2" fmla="*/ -3757 w 2427023"/>
              <a:gd name="connsiteY2" fmla="*/ 194678 h 79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023" h="791923">
                <a:moveTo>
                  <a:pt x="2426926" y="-3745"/>
                </a:moveTo>
                <a:cubicBezTo>
                  <a:pt x="2369052" y="128537"/>
                  <a:pt x="2484799" y="756877"/>
                  <a:pt x="2079686" y="789948"/>
                </a:cubicBezTo>
                <a:cubicBezTo>
                  <a:pt x="1674572" y="823018"/>
                  <a:pt x="343483" y="293889"/>
                  <a:pt x="-3757" y="194678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자유형: 도형 15"/>
          <p:cNvSpPr/>
          <p:nvPr/>
        </p:nvSpPr>
        <p:spPr>
          <a:xfrm>
            <a:off x="8376400" y="3562945"/>
            <a:ext cx="478873" cy="1828221"/>
          </a:xfrm>
          <a:custGeom>
            <a:avLst/>
            <a:gdLst>
              <a:gd name="connsiteX0" fmla="*/ -4321 w 478873"/>
              <a:gd name="connsiteY0" fmla="*/ 1701601 h 1828221"/>
              <a:gd name="connsiteX1" fmla="*/ 442163 w 478873"/>
              <a:gd name="connsiteY1" fmla="*/ 1701601 h 1828221"/>
              <a:gd name="connsiteX2" fmla="*/ 452085 w 478873"/>
              <a:gd name="connsiteY2" fmla="*/ -4961 h 182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873" h="1828221">
                <a:moveTo>
                  <a:pt x="-4321" y="1701601"/>
                </a:moveTo>
                <a:cubicBezTo>
                  <a:pt x="70092" y="1701601"/>
                  <a:pt x="366095" y="1986028"/>
                  <a:pt x="442163" y="1701601"/>
                </a:cubicBezTo>
                <a:cubicBezTo>
                  <a:pt x="518231" y="1417174"/>
                  <a:pt x="450431" y="279465"/>
                  <a:pt x="452085" y="-4961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075" name="TextBox 3074"/>
          <p:cNvSpPr txBox="1"/>
          <p:nvPr/>
        </p:nvSpPr>
        <p:spPr>
          <a:xfrm>
            <a:off x="-1" y="498692"/>
            <a:ext cx="9144001" cy="5395437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tiles-definitions PUBLIC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"http://tiles.apache.org/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dtds</a:t>
            </a:r>
            <a:r>
              <a:rPr lang="en-US" altLang="ko-KR" sz="1200" b="1" dirty="0">
                <a:latin typeface="한컴산뜻돋움"/>
                <a:ea typeface="한컴산뜻돋움"/>
              </a:rPr>
              <a:t>/tiles-config_2_0.dtd"&gt;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&lt;tiles-definitions&gt;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&lt;definition name="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 template="/WEB-INF/views/common/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layout.jsp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&lt;put-attribute name="title" value=""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&lt;put-attribute name="header" value="/WEB-INF/views/common/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header.jsp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&lt;put-attribute name="side" value="/WEB-INF/views/common/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side.jsp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&lt;put-attribute name="body" value=""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&lt;put-attribute name="footer" value="/WEB-INF/views/common/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footer.jsp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&lt;definition name="main"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메인페이지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name="body" value="/WEB-INF/views/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main.jsp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&lt;definition name="/member/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listMembers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회원목록창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name="body" value="/WEB-INF/views/member/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listMembers.jsp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&lt;definition name="/member/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loginForm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로그인창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name="body" value="/WEB-INF/views/member/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loginForm.jsp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</a:t>
            </a:r>
          </a:p>
        </p:txBody>
      </p:sp>
      <p:sp>
        <p:nvSpPr>
          <p:cNvPr id="3076" name="TextBox 3075"/>
          <p:cNvSpPr txBox="1"/>
          <p:nvPr/>
        </p:nvSpPr>
        <p:spPr>
          <a:xfrm>
            <a:off x="7032627" y="462358"/>
            <a:ext cx="1865310" cy="36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tiles_member.xml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CBD60-2DE1-AA88-7393-5C4E6B48F868}"/>
              </a:ext>
            </a:extLst>
          </p:cNvPr>
          <p:cNvSpPr txBox="1"/>
          <p:nvPr/>
        </p:nvSpPr>
        <p:spPr>
          <a:xfrm>
            <a:off x="6661193" y="1677410"/>
            <a:ext cx="231930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tiles_board.xml</a:t>
            </a:r>
            <a:r>
              <a:rPr lang="ko-KR" altLang="en-US" dirty="0"/>
              <a:t>에서도 공유하는 </a:t>
            </a:r>
            <a:r>
              <a:rPr lang="en-US" altLang="ko-KR" dirty="0"/>
              <a:t>&lt;definition&gt;</a:t>
            </a:r>
            <a:endParaRPr lang="ko-KR" altLang="en-US" dirty="0"/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7DF1034E-145B-61C6-A903-EA1F585FEBC0}"/>
              </a:ext>
            </a:extLst>
          </p:cNvPr>
          <p:cNvSpPr/>
          <p:nvPr/>
        </p:nvSpPr>
        <p:spPr>
          <a:xfrm>
            <a:off x="6146464" y="1453351"/>
            <a:ext cx="375449" cy="102945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075" name="TextBox 3074"/>
          <p:cNvSpPr txBox="1"/>
          <p:nvPr/>
        </p:nvSpPr>
        <p:spPr>
          <a:xfrm>
            <a:off x="0" y="436561"/>
            <a:ext cx="9144000" cy="2308324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&lt;definition name="/member/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memberForm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회원등록창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name="body" value="/WEB-INF/views/member/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memberForm.jsp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&lt;definition name="/member/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viewDetail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회원상세창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&lt;put-attribute name="body" value="/WEB-INF/views/member/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viewDetail.jsp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&lt;/definition&gt; 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&lt;/tiles-definitions&gt;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게시판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075" name="TextBox 3074"/>
          <p:cNvSpPr txBox="1"/>
          <p:nvPr/>
        </p:nvSpPr>
        <p:spPr>
          <a:xfrm>
            <a:off x="0" y="436561"/>
            <a:ext cx="9144000" cy="3970318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tiles-definitions PUBLIC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"http://tiles.apache.org/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dtds</a:t>
            </a:r>
            <a:r>
              <a:rPr lang="en-US" altLang="ko-KR" sz="1200" b="1" dirty="0">
                <a:latin typeface="한컴산뜻돋움"/>
                <a:ea typeface="한컴산뜻돋움"/>
              </a:rPr>
              <a:t>/tiles-config_2_0.dtd"&gt;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&lt;tiles-definitions&gt;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&lt;definition name="/board/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글목록창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   &lt;put-attribute name="body" value="/WEB-INF/views/board/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listArticles.jsp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&lt;definition name="/board/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articleForm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글쓰기창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&lt;put-attribute name="body" value="/WEB-INF/views/board/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articleForm.jsp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&lt;definition name="/board/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viewArticle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    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글상세창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          &lt;put-attribute name="body" value="/WEB-INF/views/board/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viewArticle.jsp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&lt;/tiles-definitions&gt;</a:t>
            </a:r>
          </a:p>
        </p:txBody>
      </p:sp>
      <p:sp>
        <p:nvSpPr>
          <p:cNvPr id="3076" name="TextBox 3075"/>
          <p:cNvSpPr txBox="1"/>
          <p:nvPr/>
        </p:nvSpPr>
        <p:spPr>
          <a:xfrm>
            <a:off x="6744893" y="462358"/>
            <a:ext cx="2153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iles_board.xml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83A1D2-8D2B-36FD-9D0B-DB1CC54DABE6}"/>
              </a:ext>
            </a:extLst>
          </p:cNvPr>
          <p:cNvSpPr/>
          <p:nvPr/>
        </p:nvSpPr>
        <p:spPr>
          <a:xfrm>
            <a:off x="387560" y="3167094"/>
            <a:ext cx="6400800" cy="82962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73A76-77D3-01D8-ABD0-70AB5FBF8470}"/>
              </a:ext>
            </a:extLst>
          </p:cNvPr>
          <p:cNvSpPr txBox="1"/>
          <p:nvPr/>
        </p:nvSpPr>
        <p:spPr>
          <a:xfrm>
            <a:off x="6905919" y="3167094"/>
            <a:ext cx="175363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기능구현이 아닌 다음 기능구현에 추가할 코드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CD3A634-F6B8-32BD-0AE8-4DE80F1A9F20}"/>
              </a:ext>
            </a:extLst>
          </p:cNvPr>
          <p:cNvSpPr/>
          <p:nvPr/>
        </p:nvSpPr>
        <p:spPr>
          <a:xfrm>
            <a:off x="6744893" y="3366930"/>
            <a:ext cx="161026" cy="1775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7" y="1335052"/>
            <a:ext cx="8039111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060382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30.5.1 XML </a:t>
            </a:r>
            <a:r>
              <a:rPr lang="ko-KR" altLang="en-US" b="1"/>
              <a:t>파일 설정하기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3" name="TextBox 2"/>
          <p:cNvSpPr txBox="1"/>
          <p:nvPr/>
        </p:nvSpPr>
        <p:spPr>
          <a:xfrm>
            <a:off x="735496" y="1878496"/>
            <a:ext cx="7682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  <a:latin typeface="+mj-ea"/>
                <a:ea typeface="+mj-ea"/>
              </a:rPr>
              <a:t>파일 업로드</a:t>
            </a:r>
            <a:r>
              <a:rPr lang="ko-KR" altLang="en-US" sz="1200" dirty="0">
                <a:latin typeface="+mj-ea"/>
                <a:ea typeface="+mj-ea"/>
              </a:rPr>
              <a:t>와 관련된 설정을 실습해 보겠습니다</a:t>
            </a:r>
            <a:r>
              <a:rPr lang="en-US" altLang="ko-KR" sz="1200" dirty="0">
                <a:latin typeface="+mj-ea"/>
                <a:ea typeface="+mj-ea"/>
              </a:rPr>
              <a:t>. pom.xml</a:t>
            </a:r>
            <a:r>
              <a:rPr lang="ko-KR" altLang="en-US" sz="1200" dirty="0">
                <a:latin typeface="+mj-ea"/>
                <a:ea typeface="+mj-ea"/>
              </a:rPr>
              <a:t>에 파일 첨부 기능과 관련된 라이브러리를</a:t>
            </a:r>
          </a:p>
          <a:p>
            <a:pPr lvl="0"/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설정합니다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4845" y="2340160"/>
            <a:ext cx="6207414" cy="325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692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servlet-context.xml</a:t>
            </a:r>
            <a:r>
              <a:rPr lang="ko-KR" altLang="en-US" sz="1200">
                <a:latin typeface="+mj-ea"/>
                <a:ea typeface="+mj-ea"/>
              </a:rPr>
              <a:t>에 다중 파일 업로드 기능을 위한 멀티파트 리졸버 빈을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02493" y="1728112"/>
            <a:ext cx="6832117" cy="2649509"/>
          </a:xfrm>
          <a:prstGeom prst="rect">
            <a:avLst/>
          </a:prstGeom>
          <a:noFill/>
          <a:ln>
            <a:noFill/>
          </a:ln>
        </p:spPr>
      </p:pic>
      <p:sp>
        <p:nvSpPr>
          <p:cNvPr id="22531" name="직사각형 22530"/>
          <p:cNvSpPr txBox="1"/>
          <p:nvPr/>
        </p:nvSpPr>
        <p:spPr>
          <a:xfrm>
            <a:off x="0" y="4486471"/>
            <a:ext cx="9144000" cy="155047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&lt;!-- 멀티파트 리졸버 --&gt;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&lt;beans:bean id="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multipartResolver</a:t>
            </a:r>
            <a:r>
              <a:rPr lang="ko-KR" altLang="en-US" sz="1200" b="1">
                <a:latin typeface="한컴산뜻돋움"/>
                <a:ea typeface="한컴산뜻돋움"/>
              </a:rPr>
              <a:t>" </a:t>
            </a:r>
            <a:r>
              <a:rPr lang="en-US" altLang="ko-KR" sz="1200" b="1">
                <a:latin typeface="한컴산뜻돋움"/>
                <a:ea typeface="한컴산뜻돋움"/>
              </a:rPr>
              <a:t>    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        </a:t>
            </a:r>
            <a:r>
              <a:rPr lang="ko-KR" altLang="en-US" sz="1200" b="1">
                <a:latin typeface="한컴산뜻돋움"/>
                <a:ea typeface="한컴산뜻돋움"/>
              </a:rPr>
              <a:t>class="org.springframework.web.multipart.commons.CommonsMultipartResolver"&gt;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&lt;beans:property name="maxUploadSize" value="52428800"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&lt;beans:property name="maxInMemorySize" value="52428800"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&lt;beans:property name="defaultEncoding" value="utf-8"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&lt;/beans:bean&gt;</a:t>
            </a: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&lt;/beans:beans&gt;</a:t>
            </a: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543799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 새 글 추가 기능에 사용할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7025" y="1827503"/>
            <a:ext cx="6543054" cy="366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3555" name="직사각형 22530"/>
          <p:cNvSpPr txBox="1"/>
          <p:nvPr/>
        </p:nvSpPr>
        <p:spPr>
          <a:xfrm>
            <a:off x="0" y="9525"/>
            <a:ext cx="9144000" cy="63709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&lt;?xml version="1.0" encoding="UTF-8" ?&gt;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&lt;!DOCTYPE mapper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PUBLIC "-//mybatis.org//DTD Mapper 3.0//EN"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"http://mybatis.org/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dtd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/mybatis-3-mapper.dtd"&gt;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&lt;mapper namespace="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mapper.board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resultMap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articlesResult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type="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articleVO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property="level" column="level"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column="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column="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property="title" column="title"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property="content" column="content"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writeDate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column="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writeDate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&lt;result property="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column="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resultMap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&gt;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&lt;select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selectAllArticlesList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resultMap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articlesResult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&lt;![CDATA[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	             SELECT level,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title, content,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writeDate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id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		 from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t_board</a:t>
            </a: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		 START WITH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=0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		 CONNECT BY PRIOR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parentNO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		 ORDER SIBLINGS BY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DESC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      ]]&gt;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&lt;/select&gt;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&lt;!--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단일이미지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추가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--&gt;	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&lt;insert id="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insertNewArticle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parameterType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="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java.util.Map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&lt;![CDATA[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INSERT into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t_board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articleNO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 title, content,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imageFileName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 id)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VALUES(#{articleNO},#{title},#{content}, #{imageFileName}, #{id})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]]&gt;    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&lt;/insert&gt;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23556" name="직사각형 22530"/>
          <p:cNvSpPr txBox="1"/>
          <p:nvPr/>
        </p:nvSpPr>
        <p:spPr>
          <a:xfrm>
            <a:off x="2222499" y="5854065"/>
            <a:ext cx="6921501" cy="1003935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&lt;select id="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selectNewArticleNO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resultType="int"  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&lt;![CDATA[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SELECT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nvl(max(articleNO), 0)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+ 1 from t_board	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]]&gt;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&lt;/select&gt;</a:t>
            </a:r>
          </a:p>
        </p:txBody>
      </p:sp>
      <p:sp>
        <p:nvSpPr>
          <p:cNvPr id="23557" name="TextBox 23556"/>
          <p:cNvSpPr txBox="1"/>
          <p:nvPr/>
        </p:nvSpPr>
        <p:spPr>
          <a:xfrm>
            <a:off x="5107783" y="561577"/>
            <a:ext cx="3688953" cy="1732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DB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에서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nvl(a, b)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함수는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만약 a의 값이 NULL 이라면 b의 값을 반환하고, a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가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 NULL이 아니면 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그냥 a의 값을 반환한다.</a:t>
            </a:r>
          </a:p>
          <a:p>
            <a:pPr>
              <a:defRPr/>
            </a:pPr>
            <a:endParaRPr lang="en-US" altLang="ko-KR" sz="1200" b="1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따라서 가장 큰 글번호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(articleNO)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가 만약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이면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0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으로 반환한다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최종적으로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1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이 된다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글번호가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null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이란 것은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db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테이블 생성 시 레코드 없이 테이블이 생성된 상태에서 프로젝트를 진행하면 발생할 수 있는 일이다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혹은 게시판 글을 모두 삭제할 경우 해당된다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.</a:t>
            </a:r>
          </a:p>
        </p:txBody>
      </p:sp>
      <p:sp>
        <p:nvSpPr>
          <p:cNvPr id="23559" name="자유형: 도형 23558"/>
          <p:cNvSpPr/>
          <p:nvPr/>
        </p:nvSpPr>
        <p:spPr>
          <a:xfrm>
            <a:off x="4362288" y="2292547"/>
            <a:ext cx="3723842" cy="3903920"/>
          </a:xfrm>
          <a:custGeom>
            <a:avLst/>
            <a:gdLst>
              <a:gd name="connsiteX0" fmla="*/ -2219 w 3723842"/>
              <a:gd name="connsiteY0" fmla="*/ 3904656 h 3903920"/>
              <a:gd name="connsiteX1" fmla="*/ 3331531 w 3723842"/>
              <a:gd name="connsiteY1" fmla="*/ 1771452 h 3903920"/>
              <a:gd name="connsiteX2" fmla="*/ 3698641 w 3723842"/>
              <a:gd name="connsiteY2" fmla="*/ -4563 h 390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842" h="3903920">
                <a:moveTo>
                  <a:pt x="-2219" y="3904656"/>
                </a:moveTo>
                <a:cubicBezTo>
                  <a:pt x="553406" y="3549122"/>
                  <a:pt x="2714721" y="2422989"/>
                  <a:pt x="3331531" y="1771452"/>
                </a:cubicBezTo>
                <a:cubicBezTo>
                  <a:pt x="3948340" y="1119916"/>
                  <a:pt x="3637455" y="291439"/>
                  <a:pt x="3698641" y="-4563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560" name="TextBox 23559"/>
          <p:cNvSpPr txBox="1"/>
          <p:nvPr/>
        </p:nvSpPr>
        <p:spPr>
          <a:xfrm>
            <a:off x="5127230" y="2496343"/>
            <a:ext cx="3631406" cy="4505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오류가 발생하면 일단 아래코드로 처리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SELECT max(articleNO)+1 from t_board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CF25B-9C4F-9EAE-80B6-E2274BA5A185}"/>
              </a:ext>
            </a:extLst>
          </p:cNvPr>
          <p:cNvSpPr txBox="1"/>
          <p:nvPr/>
        </p:nvSpPr>
        <p:spPr>
          <a:xfrm>
            <a:off x="6836807" y="5685684"/>
            <a:ext cx="2022580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게시글이 없는 경우 </a:t>
            </a:r>
            <a:r>
              <a:rPr lang="en-US" altLang="ko-KR" sz="1200" dirty="0" err="1"/>
              <a:t>articleNO</a:t>
            </a:r>
            <a:r>
              <a:rPr lang="ko-KR" altLang="en-US" sz="1200" dirty="0"/>
              <a:t>에 </a:t>
            </a:r>
            <a:r>
              <a:rPr lang="en-US" altLang="ko-KR" sz="1200" dirty="0"/>
              <a:t>null </a:t>
            </a:r>
            <a:r>
              <a:rPr lang="ko-KR" altLang="en-US" sz="1200" dirty="0"/>
              <a:t>값이 있어서 오류발생을 방지하기 위한 함수 </a:t>
            </a:r>
            <a:r>
              <a:rPr lang="en-US" altLang="ko-KR" sz="1200" dirty="0" err="1">
                <a:solidFill>
                  <a:srgbClr val="FF0000"/>
                </a:solidFill>
              </a:rPr>
              <a:t>nvl</a:t>
            </a:r>
            <a:r>
              <a:rPr lang="en-US" altLang="ko-KR" sz="1200" dirty="0">
                <a:solidFill>
                  <a:srgbClr val="FF0000"/>
                </a:solidFill>
              </a:rPr>
              <a:t>()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012" y="1470991"/>
            <a:ext cx="73350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글쓰기창을 타일즈 파일인 </a:t>
            </a:r>
            <a:r>
              <a:rPr lang="en-US" altLang="ko-KR" sz="1200">
                <a:latin typeface="+mj-ea"/>
                <a:ea typeface="+mj-ea"/>
              </a:rPr>
              <a:t>tiles_board.xml</a:t>
            </a:r>
            <a:r>
              <a:rPr lang="ko-KR" altLang="en-US" sz="1200">
                <a:latin typeface="+mj-ea"/>
                <a:ea typeface="+mj-ea"/>
              </a:rPr>
              <a:t>에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2003" y="1747988"/>
            <a:ext cx="6573097" cy="183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543799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 새 글 추가 기능에 사용할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23555" name="직사각형 22530"/>
          <p:cNvSpPr txBox="1"/>
          <p:nvPr/>
        </p:nvSpPr>
        <p:spPr>
          <a:xfrm>
            <a:off x="0" y="377031"/>
            <a:ext cx="9144000" cy="3011964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&lt;?xml version="1.0" encoding="UTF-8" ?&gt;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&lt;!DOCTYPE tiles-definitions PUBLIC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"http://tiles.apache.org/dtds/tiles-config_2_0.dtd"&gt;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&lt;tiles-definitions&gt;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&lt;definition name="/board/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listArticles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extends="baseLayout"&gt;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&lt;put-attribute name="title" value="글목록창"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&lt;put-attribute name="body" value="/WEB-INF/views/board/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listArticles.jsp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&lt;/definition&gt;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&lt;definition name="/board/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articleForm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extends="baseLayout"&gt;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&lt;put-attribute name="title" value="글쓰기창"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&lt;put-attribute name="body" value="/WEB-INF/views/board/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articleForm.jsp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 /&gt;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&lt;/definition&gt;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&lt;/tiles-definitions&gt;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6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060382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30.5.2 </a:t>
            </a:r>
            <a:r>
              <a:rPr lang="ko-KR" altLang="en-US" b="1"/>
              <a:t>자바 클래스 구현하기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313" y="1916955"/>
            <a:ext cx="7688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글쓰기 시 로그인 과정  </a:t>
            </a:r>
            <a:r>
              <a:rPr lang="en-US" altLang="ko-KR" sz="1400" b="1"/>
              <a:t>/</a:t>
            </a:r>
            <a:r>
              <a:rPr lang="ko-KR" altLang="en-US" sz="1400" b="1"/>
              <a:t> </a:t>
            </a:r>
            <a:r>
              <a:rPr lang="ko-KR" altLang="en-US" sz="1400" b="1">
                <a:solidFill>
                  <a:srgbClr val="0000FF"/>
                </a:solidFill>
              </a:rPr>
              <a:t>회원관리에서 로그인 코드 구현해서</a:t>
            </a:r>
            <a:r>
              <a:rPr lang="en-US" altLang="ko-KR" sz="1400" b="1">
                <a:solidFill>
                  <a:srgbClr val="0000FF"/>
                </a:solidFill>
              </a:rPr>
              <a:t>,</a:t>
            </a:r>
            <a:r>
              <a:rPr lang="ko-KR" altLang="en-US" sz="1400" b="1">
                <a:solidFill>
                  <a:srgbClr val="0000FF"/>
                </a:solidFill>
              </a:rPr>
              <a:t> 로그인 성공하면 글쓰기창으로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4583" y="2224732"/>
            <a:ext cx="7659647" cy="20119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>
                <a:latin typeface="+mj-ea"/>
                <a:ea typeface="+mj-ea"/>
              </a:rPr>
              <a:t>글목록창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dirty="0" err="1">
                <a:latin typeface="+mj-ea"/>
                <a:ea typeface="+mj-ea"/>
              </a:rPr>
              <a:t>listArticles.jsp</a:t>
            </a:r>
            <a:r>
              <a:rPr lang="en-US" altLang="ko-KR" sz="1200" dirty="0">
                <a:latin typeface="+mj-ea"/>
                <a:ea typeface="+mj-ea"/>
              </a:rPr>
              <a:t>) </a:t>
            </a:r>
            <a:r>
              <a:rPr lang="ko-KR" altLang="en-US" sz="1200" dirty="0">
                <a:latin typeface="+mj-ea"/>
                <a:ea typeface="+mj-ea"/>
              </a:rPr>
              <a:t>요청 시 미리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세션의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isLogOn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속성을 자바스크립트 함수의 인자로 저장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>
                <a:latin typeface="+mj-ea"/>
                <a:ea typeface="+mj-ea"/>
              </a:rPr>
              <a:t>글쓰기를 클릭하면 자바스크립트 함수에서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isLogOn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 값을 체크하여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true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가 아니면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memberController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로 </a:t>
            </a:r>
            <a:r>
              <a:rPr lang="ko-KR" altLang="en-US" sz="1200" b="1" dirty="0" err="1">
                <a:solidFill>
                  <a:srgbClr val="FF0000"/>
                </a:solidFill>
                <a:latin typeface="+mj-ea"/>
                <a:ea typeface="+mj-ea"/>
              </a:rPr>
              <a:t>로그인창을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 요청</a:t>
            </a:r>
            <a:r>
              <a:rPr lang="ko-KR" altLang="en-US" sz="1200" dirty="0">
                <a:latin typeface="+mj-ea"/>
                <a:ea typeface="+mj-ea"/>
              </a:rPr>
              <a:t>하면서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다음에 수행할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URL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action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값으로 전송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1200" dirty="0" err="1">
                <a:latin typeface="+mj-ea"/>
                <a:ea typeface="+mj-ea"/>
              </a:rPr>
              <a:t>memberController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action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값을 세션에 저장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 err="1">
                <a:latin typeface="+mj-ea"/>
                <a:ea typeface="+mj-ea"/>
              </a:rPr>
              <a:t>로그인창에서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ID</a:t>
            </a:r>
            <a:r>
              <a:rPr lang="ko-KR" altLang="en-US" sz="1200" dirty="0">
                <a:latin typeface="+mj-ea"/>
                <a:ea typeface="+mj-ea"/>
              </a:rPr>
              <a:t>와 비밀번호를 입력하여 </a:t>
            </a:r>
            <a:r>
              <a:rPr lang="en-US" altLang="ko-KR" sz="1200" dirty="0" err="1">
                <a:latin typeface="+mj-ea"/>
                <a:ea typeface="+mj-ea"/>
              </a:rPr>
              <a:t>memberController</a:t>
            </a:r>
            <a:r>
              <a:rPr lang="ko-KR" altLang="en-US" sz="1200" dirty="0">
                <a:latin typeface="+mj-ea"/>
                <a:ea typeface="+mj-ea"/>
              </a:rPr>
              <a:t>로 전송한 후 로그인에 성공하면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세션의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action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 값을 가져와서 글쓰기창으로 바로 이동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>
                <a:latin typeface="+mj-ea"/>
                <a:ea typeface="+mj-ea"/>
              </a:rPr>
              <a:t> ➋에서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isLogOn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속성이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true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이면 바로 글쓰기창으로 이동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92034" y="4267449"/>
            <a:ext cx="3019425" cy="2390775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14" name="직사각형 13"/>
          <p:cNvSpPr txBox="1"/>
          <p:nvPr/>
        </p:nvSpPr>
        <p:spPr>
          <a:xfrm>
            <a:off x="4042410" y="4364355"/>
            <a:ext cx="2946646" cy="27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함초롬돋움"/>
                <a:ea typeface="함초롬돋움"/>
              </a:rPr>
              <a:t>pro27 </a:t>
            </a:r>
            <a:r>
              <a:rPr lang="ko-KR" altLang="en-US" sz="1200" dirty="0">
                <a:latin typeface="함초롬돋움"/>
                <a:ea typeface="함초롬돋움"/>
              </a:rPr>
              <a:t>코드를 복사하여 수정한다.</a:t>
            </a:r>
          </a:p>
        </p:txBody>
      </p:sp>
      <p:sp>
        <p:nvSpPr>
          <p:cNvPr id="6" name="칠각형 5"/>
          <p:cNvSpPr/>
          <p:nvPr/>
        </p:nvSpPr>
        <p:spPr>
          <a:xfrm>
            <a:off x="4524672" y="4761865"/>
            <a:ext cx="388883" cy="23122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칠각형 10"/>
          <p:cNvSpPr/>
          <p:nvPr/>
        </p:nvSpPr>
        <p:spPr>
          <a:xfrm>
            <a:off x="5300858" y="4764405"/>
            <a:ext cx="388883" cy="23122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칠각형 14"/>
          <p:cNvSpPr/>
          <p:nvPr/>
        </p:nvSpPr>
        <p:spPr>
          <a:xfrm>
            <a:off x="6092778" y="5153454"/>
            <a:ext cx="388883" cy="23122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칠각형 15"/>
          <p:cNvSpPr/>
          <p:nvPr/>
        </p:nvSpPr>
        <p:spPr>
          <a:xfrm>
            <a:off x="6092778" y="4764405"/>
            <a:ext cx="388883" cy="23122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칠각형 16"/>
          <p:cNvSpPr/>
          <p:nvPr/>
        </p:nvSpPr>
        <p:spPr>
          <a:xfrm>
            <a:off x="6894142" y="4765080"/>
            <a:ext cx="388883" cy="23122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689741" y="4880019"/>
            <a:ext cx="31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430724" y="4874761"/>
            <a:ext cx="31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624013" y="4966812"/>
            <a:ext cx="279835" cy="11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96211" y="4874766"/>
            <a:ext cx="311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9144000" cy="6186309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beans:beans</a:t>
            </a: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xmlns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="http://www.springframework.org/schema/mvc"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xmlns:xsi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="http://www.w3.org/2001/XMLSchema-instance"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xmlns:beans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="http://www.springframework.org/schema/beans"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xmlns:mvc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="http://www.springframework.org/schema/mvc"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xmlns:context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="http://www.springframework.org/schema/context"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xsi:schemaLocation</a:t>
            </a:r>
            <a:r>
              <a:rPr lang="en-US" altLang="ko-KR" sz="1200" b="1" dirty="0">
                <a:latin typeface="한컴산뜻돋움"/>
                <a:ea typeface="한컴산뜻돋움"/>
              </a:rPr>
              <a:t>="http://www.springframework.org/schema/mvc          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                   http://www.springframework.org/schema/mvc/spring-mvc.xsd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http://www.springframework.org/schema/beans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          http://www.springframework.org/schema/beans/spring-beans.xsd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http://www.springframework.org/schema/context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          http://www.springframework.org/schema/context/spring-context.xsd"&gt;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DispatcherServlet</a:t>
            </a:r>
            <a:r>
              <a:rPr lang="en-US" altLang="ko-KR" sz="1200" b="1" dirty="0">
                <a:latin typeface="한컴산뜻돋움"/>
                <a:ea typeface="한컴산뜻돋움"/>
              </a:rPr>
              <a:t> Context: defines this servlet's request-processing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infrastructure --&gt;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Enables the Spring MVC @Controller programming model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&lt;annotation-driven /&gt;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Handles HTTP GET requests for /resources/** by efficiently serving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up static resources in the ${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webappRoot</a:t>
            </a:r>
            <a:r>
              <a:rPr lang="en-US" altLang="ko-KR" sz="1200" b="1" dirty="0">
                <a:latin typeface="한컴산뜻돋움"/>
                <a:ea typeface="한컴산뜻돋움"/>
              </a:rPr>
              <a:t>}/resources directory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&lt;resources mapping="/resources/**" location="/resources/" /&gt;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Resolves views selected for rendering by @Controllers to .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jsp</a:t>
            </a:r>
            <a:r>
              <a:rPr lang="en-US" altLang="ko-KR" sz="1200" b="1" dirty="0">
                <a:latin typeface="한컴산뜻돋움"/>
                <a:ea typeface="한컴산뜻돋움"/>
              </a:rPr>
              <a:t> resources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in the /WEB-INF/views directory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&lt;!--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class</a:t>
            </a:r>
            <a:r>
              <a:rPr lang="en-US" altLang="ko-KR" sz="1200" b="1" dirty="0">
                <a:latin typeface="한컴산뜻돋움"/>
                <a:ea typeface="한컴산뜻돋움"/>
              </a:rPr>
              <a:t>="org.springframework.web.servlet.view.InternalResourceViewResolver"&gt;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name="prefix" value="/WEB-INF/views/" /&gt;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name="suffix" value=".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--&gt;</a:t>
            </a:r>
          </a:p>
        </p:txBody>
      </p:sp>
      <p:pic>
        <p:nvPicPr>
          <p:cNvPr id="18" name="그림 1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072855" y="208352"/>
            <a:ext cx="1943100" cy="1133475"/>
          </a:xfrm>
          <a:prstGeom prst="rect">
            <a:avLst/>
          </a:prstGeom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28" y="1401161"/>
            <a:ext cx="7659647" cy="116461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>
                <a:latin typeface="+mj-ea"/>
                <a:ea typeface="+mj-ea"/>
              </a:rPr>
              <a:t>글목록창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en-US" altLang="ko-KR" sz="1200" dirty="0" err="1">
                <a:latin typeface="+mj-ea"/>
                <a:ea typeface="+mj-ea"/>
              </a:rPr>
              <a:t>listArticles.jsp</a:t>
            </a:r>
            <a:r>
              <a:rPr lang="en-US" altLang="ko-KR" sz="1200" dirty="0">
                <a:latin typeface="+mj-ea"/>
                <a:ea typeface="+mj-ea"/>
              </a:rPr>
              <a:t>) </a:t>
            </a:r>
            <a:r>
              <a:rPr lang="ko-KR" altLang="en-US" sz="1200" dirty="0">
                <a:latin typeface="+mj-ea"/>
                <a:ea typeface="+mj-ea"/>
              </a:rPr>
              <a:t>요청 시 미리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세션의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isLogOn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속성을 자바스크립트 함수의 인자로 저장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sz="1200" dirty="0">
                <a:latin typeface="+mj-ea"/>
                <a:ea typeface="+mj-ea"/>
              </a:rPr>
              <a:t>글쓰기를 클릭하면 자바스크립트 함수에서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isLogOn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속성 값을 체크하여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true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가 아니면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memberController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로 </a:t>
            </a:r>
            <a:r>
              <a:rPr lang="ko-KR" altLang="en-US" sz="1200" b="1" dirty="0" err="1">
                <a:solidFill>
                  <a:srgbClr val="FF0000"/>
                </a:solidFill>
                <a:latin typeface="+mj-ea"/>
                <a:ea typeface="+mj-ea"/>
              </a:rPr>
              <a:t>로그인창을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 요청</a:t>
            </a:r>
            <a:r>
              <a:rPr lang="ko-KR" altLang="en-US" sz="1200" dirty="0">
                <a:latin typeface="+mj-ea"/>
                <a:ea typeface="+mj-ea"/>
              </a:rPr>
              <a:t>하면서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다음에 수행할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URL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action 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값으로 전송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  <a:defRPr/>
            </a:pP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D8AC50-9DEA-CBEF-8676-592147A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8" y="2609983"/>
            <a:ext cx="6207825" cy="4200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222E9-4877-D9E4-DF23-49977D171EF8}"/>
              </a:ext>
            </a:extLst>
          </p:cNvPr>
          <p:cNvSpPr txBox="1"/>
          <p:nvPr/>
        </p:nvSpPr>
        <p:spPr>
          <a:xfrm>
            <a:off x="6001129" y="3105834"/>
            <a:ext cx="2355639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설명용 코드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코드 구현은 나중에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A7986A9-63F0-DBBB-C48D-89A64474DF23}"/>
              </a:ext>
            </a:extLst>
          </p:cNvPr>
          <p:cNvCxnSpPr>
            <a:cxnSpLocks/>
          </p:cNvCxnSpPr>
          <p:nvPr/>
        </p:nvCxnSpPr>
        <p:spPr>
          <a:xfrm flipH="1">
            <a:off x="3277871" y="2258911"/>
            <a:ext cx="2619044" cy="224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751DD68-922D-4BE0-6A8B-0CBDCADC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1" y="2258911"/>
            <a:ext cx="4918158" cy="24498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2B92995-8557-C2C7-E61F-F4C047CC2524}"/>
              </a:ext>
            </a:extLst>
          </p:cNvPr>
          <p:cNvSpPr/>
          <p:nvPr/>
        </p:nvSpPr>
        <p:spPr>
          <a:xfrm>
            <a:off x="525849" y="1477576"/>
            <a:ext cx="267437" cy="2519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F69189-06AC-BEBF-38C1-50401D9DCB17}"/>
              </a:ext>
            </a:extLst>
          </p:cNvPr>
          <p:cNvSpPr/>
          <p:nvPr/>
        </p:nvSpPr>
        <p:spPr>
          <a:xfrm>
            <a:off x="519796" y="1762191"/>
            <a:ext cx="267437" cy="2519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70F60F-6CCE-E373-1A24-9B06DAF038EF}"/>
              </a:ext>
            </a:extLst>
          </p:cNvPr>
          <p:cNvSpPr/>
          <p:nvPr/>
        </p:nvSpPr>
        <p:spPr>
          <a:xfrm>
            <a:off x="537961" y="2276921"/>
            <a:ext cx="267437" cy="2519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0362CF-D196-EADE-A253-0D4274B00EED}"/>
              </a:ext>
            </a:extLst>
          </p:cNvPr>
          <p:cNvCxnSpPr/>
          <p:nvPr/>
        </p:nvCxnSpPr>
        <p:spPr>
          <a:xfrm flipH="1">
            <a:off x="3681823" y="1653187"/>
            <a:ext cx="1756132" cy="404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8A74E7-22A3-E9AA-8831-9476E2F57482}"/>
              </a:ext>
            </a:extLst>
          </p:cNvPr>
          <p:cNvCxnSpPr/>
          <p:nvPr/>
        </p:nvCxnSpPr>
        <p:spPr>
          <a:xfrm flipH="1">
            <a:off x="1453351" y="1974137"/>
            <a:ext cx="4443564" cy="219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ED86CB-63FF-F4A3-5101-94DB0D2C9B85}"/>
              </a:ext>
            </a:extLst>
          </p:cNvPr>
          <p:cNvCxnSpPr/>
          <p:nvPr/>
        </p:nvCxnSpPr>
        <p:spPr>
          <a:xfrm>
            <a:off x="5074617" y="1674980"/>
            <a:ext cx="22224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FA364F-8DC5-35D4-3149-6618CE17AC77}"/>
              </a:ext>
            </a:extLst>
          </p:cNvPr>
          <p:cNvCxnSpPr/>
          <p:nvPr/>
        </p:nvCxnSpPr>
        <p:spPr>
          <a:xfrm>
            <a:off x="3766601" y="1971711"/>
            <a:ext cx="29854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B386747-FE85-25F2-3B0A-2588C6B2ABEF}"/>
              </a:ext>
            </a:extLst>
          </p:cNvPr>
          <p:cNvCxnSpPr/>
          <p:nvPr/>
        </p:nvCxnSpPr>
        <p:spPr>
          <a:xfrm>
            <a:off x="2809812" y="2503900"/>
            <a:ext cx="1023401" cy="122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E0A33ED-E9CE-3A8F-441B-B23F368543CA}"/>
              </a:ext>
            </a:extLst>
          </p:cNvPr>
          <p:cNvCxnSpPr/>
          <p:nvPr/>
        </p:nvCxnSpPr>
        <p:spPr>
          <a:xfrm>
            <a:off x="1392795" y="2503900"/>
            <a:ext cx="18850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005DAA-3833-AC3D-DAB5-59F99307A52A}"/>
              </a:ext>
            </a:extLst>
          </p:cNvPr>
          <p:cNvCxnSpPr/>
          <p:nvPr/>
        </p:nvCxnSpPr>
        <p:spPr>
          <a:xfrm>
            <a:off x="4008826" y="2258911"/>
            <a:ext cx="2743200" cy="180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B072303-BAC8-3BC6-D2EB-3FFA716529E5}"/>
              </a:ext>
            </a:extLst>
          </p:cNvPr>
          <p:cNvSpPr txBox="1"/>
          <p:nvPr/>
        </p:nvSpPr>
        <p:spPr>
          <a:xfrm>
            <a:off x="6893808" y="5421348"/>
            <a:ext cx="2034691" cy="60016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boardController</a:t>
            </a:r>
            <a:r>
              <a:rPr lang="ko-KR" altLang="en-US" sz="1100" b="1" dirty="0"/>
              <a:t>의 글쓰기  창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 err="1"/>
              <a:t>memberController</a:t>
            </a:r>
            <a:r>
              <a:rPr lang="ko-KR" altLang="en-US" sz="1100" b="1" dirty="0"/>
              <a:t>의 로그인 창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BC09B0-5EBF-BA3C-0C0B-F2852101ED54}"/>
              </a:ext>
            </a:extLst>
          </p:cNvPr>
          <p:cNvCxnSpPr/>
          <p:nvPr/>
        </p:nvCxnSpPr>
        <p:spPr>
          <a:xfrm flipH="1">
            <a:off x="6185825" y="5522734"/>
            <a:ext cx="720094" cy="175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23C3A96-3565-6A16-7021-ED75AD393688}"/>
              </a:ext>
            </a:extLst>
          </p:cNvPr>
          <p:cNvCxnSpPr/>
          <p:nvPr/>
        </p:nvCxnSpPr>
        <p:spPr>
          <a:xfrm flipH="1">
            <a:off x="4069383" y="5873960"/>
            <a:ext cx="2824425" cy="145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28" y="1358774"/>
            <a:ext cx="7659647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1F405-8C0F-4062-7F24-8B5A64C9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1383788"/>
            <a:ext cx="7516023" cy="844593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3A410B-9807-8108-9D95-5C69B90636A3}"/>
              </a:ext>
            </a:extLst>
          </p:cNvPr>
          <p:cNvCxnSpPr/>
          <p:nvPr/>
        </p:nvCxnSpPr>
        <p:spPr>
          <a:xfrm>
            <a:off x="6497690" y="1943859"/>
            <a:ext cx="3391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3760A262-C81B-ED42-C664-2C3F6202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2370708"/>
            <a:ext cx="6896454" cy="279414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3F3DC7-B5E9-3BD9-2139-584FE331F7FF}"/>
              </a:ext>
            </a:extLst>
          </p:cNvPr>
          <p:cNvSpPr txBox="1"/>
          <p:nvPr/>
        </p:nvSpPr>
        <p:spPr>
          <a:xfrm>
            <a:off x="6284493" y="3837767"/>
            <a:ext cx="2355639" cy="5539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설명용 코드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코드 구현은 나중에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3F5E06-8B24-9391-624E-DBCBB0A4044A}"/>
              </a:ext>
            </a:extLst>
          </p:cNvPr>
          <p:cNvCxnSpPr/>
          <p:nvPr/>
        </p:nvCxnSpPr>
        <p:spPr>
          <a:xfrm>
            <a:off x="2779534" y="3058093"/>
            <a:ext cx="44811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B3A1F8-BF2D-4955-AE90-E8BD5D158B27}"/>
              </a:ext>
            </a:extLst>
          </p:cNvPr>
          <p:cNvCxnSpPr/>
          <p:nvPr/>
        </p:nvCxnSpPr>
        <p:spPr>
          <a:xfrm flipH="1">
            <a:off x="2131581" y="1647131"/>
            <a:ext cx="1186904" cy="225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66547D35-1A12-12E1-7086-D6D2B3F93146}"/>
              </a:ext>
            </a:extLst>
          </p:cNvPr>
          <p:cNvSpPr/>
          <p:nvPr/>
        </p:nvSpPr>
        <p:spPr>
          <a:xfrm>
            <a:off x="574297" y="1441240"/>
            <a:ext cx="267437" cy="2519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28" y="1358774"/>
            <a:ext cx="7659647" cy="8876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1F405-8C0F-4062-7F24-8B5A64C9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1383788"/>
            <a:ext cx="7516023" cy="844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72F15D-26A6-6F6E-B1ED-A6E9A047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7" y="2336364"/>
            <a:ext cx="6597989" cy="3556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597EF0-CFD3-8041-3087-970B6F2A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7" y="2719586"/>
            <a:ext cx="4392833" cy="2184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07ED88-34F7-4271-1996-6F1F92DE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441" y="4318935"/>
            <a:ext cx="5270900" cy="231242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058D114-F3CA-365F-AB8B-F258DB4A0762}"/>
              </a:ext>
            </a:extLst>
          </p:cNvPr>
          <p:cNvCxnSpPr>
            <a:cxnSpLocks/>
          </p:cNvCxnSpPr>
          <p:nvPr/>
        </p:nvCxnSpPr>
        <p:spPr>
          <a:xfrm>
            <a:off x="2603921" y="2138879"/>
            <a:ext cx="3372985" cy="230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3F3DC7-B5E9-3BD9-2139-584FE331F7FF}"/>
              </a:ext>
            </a:extLst>
          </p:cNvPr>
          <p:cNvSpPr txBox="1"/>
          <p:nvPr/>
        </p:nvSpPr>
        <p:spPr>
          <a:xfrm>
            <a:off x="6229992" y="2790143"/>
            <a:ext cx="2355639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설명용 코드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코드 구현은 나중에</a:t>
            </a:r>
            <a:r>
              <a:rPr lang="en-US" altLang="ko-KR" sz="1200" dirty="0">
                <a:solidFill>
                  <a:srgbClr val="FF0000"/>
                </a:solidFill>
              </a:rPr>
              <a:t>…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1F5C9C0-3CF6-E6AE-2471-8C5F2C41AA79}"/>
              </a:ext>
            </a:extLst>
          </p:cNvPr>
          <p:cNvCxnSpPr/>
          <p:nvPr/>
        </p:nvCxnSpPr>
        <p:spPr>
          <a:xfrm>
            <a:off x="2238081" y="1913579"/>
            <a:ext cx="638343" cy="1223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312876-2035-8869-203E-1F45F081AA95}"/>
              </a:ext>
            </a:extLst>
          </p:cNvPr>
          <p:cNvCxnSpPr>
            <a:cxnSpLocks/>
          </p:cNvCxnSpPr>
          <p:nvPr/>
        </p:nvCxnSpPr>
        <p:spPr>
          <a:xfrm flipH="1">
            <a:off x="1453351" y="1943859"/>
            <a:ext cx="5171507" cy="227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3A410B-9807-8108-9D95-5C69B90636A3}"/>
              </a:ext>
            </a:extLst>
          </p:cNvPr>
          <p:cNvCxnSpPr/>
          <p:nvPr/>
        </p:nvCxnSpPr>
        <p:spPr>
          <a:xfrm>
            <a:off x="6497690" y="1943859"/>
            <a:ext cx="3391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A8BDF80-5832-2A3D-82E3-DBAF7373D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52" y="5044432"/>
            <a:ext cx="3928939" cy="168509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EBF78F7-391F-6F5C-5076-9B8FE2C5A319}"/>
              </a:ext>
            </a:extLst>
          </p:cNvPr>
          <p:cNvSpPr/>
          <p:nvPr/>
        </p:nvSpPr>
        <p:spPr>
          <a:xfrm>
            <a:off x="574297" y="1737973"/>
            <a:ext cx="267437" cy="2519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36CC0F-60EF-FD43-96B2-4AAEC6EEFE34}"/>
              </a:ext>
            </a:extLst>
          </p:cNvPr>
          <p:cNvCxnSpPr/>
          <p:nvPr/>
        </p:nvCxnSpPr>
        <p:spPr>
          <a:xfrm>
            <a:off x="308837" y="6091963"/>
            <a:ext cx="13806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35CBCD-F71C-7CF1-5FD0-56E332457AAB}"/>
              </a:ext>
            </a:extLst>
          </p:cNvPr>
          <p:cNvCxnSpPr/>
          <p:nvPr/>
        </p:nvCxnSpPr>
        <p:spPr>
          <a:xfrm>
            <a:off x="5595401" y="4559889"/>
            <a:ext cx="1871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431B6DC-6449-DA2D-9EC7-AD5E28A7A647}"/>
              </a:ext>
            </a:extLst>
          </p:cNvPr>
          <p:cNvSpPr/>
          <p:nvPr/>
        </p:nvSpPr>
        <p:spPr>
          <a:xfrm>
            <a:off x="1695576" y="3722215"/>
            <a:ext cx="5050395" cy="2284969"/>
          </a:xfrm>
          <a:custGeom>
            <a:avLst/>
            <a:gdLst>
              <a:gd name="connsiteX0" fmla="*/ 0 w 5050395"/>
              <a:gd name="connsiteY0" fmla="*/ 2284969 h 2284969"/>
              <a:gd name="connsiteX1" fmla="*/ 3863492 w 5050395"/>
              <a:gd name="connsiteY1" fmla="*/ 92831 h 2284969"/>
              <a:gd name="connsiteX2" fmla="*/ 5050395 w 5050395"/>
              <a:gd name="connsiteY2" fmla="*/ 613615 h 228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0395" h="2284969">
                <a:moveTo>
                  <a:pt x="0" y="2284969"/>
                </a:moveTo>
                <a:cubicBezTo>
                  <a:pt x="1510880" y="1328179"/>
                  <a:pt x="3021760" y="371390"/>
                  <a:pt x="3863492" y="92831"/>
                </a:cubicBezTo>
                <a:cubicBezTo>
                  <a:pt x="4705224" y="-185728"/>
                  <a:pt x="4877809" y="213943"/>
                  <a:pt x="5050395" y="61361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5922" y="1421296"/>
            <a:ext cx="7245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en-US" altLang="ko-KR" sz="1200" b="1" dirty="0" err="1">
                <a:solidFill>
                  <a:srgbClr val="0070C0"/>
                </a:solidFill>
                <a:latin typeface="+mj-ea"/>
                <a:ea typeface="+mj-ea"/>
              </a:rPr>
              <a:t>MemberControllerImpl</a:t>
            </a:r>
            <a:r>
              <a:rPr lang="en-US" altLang="ko-KR" sz="12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+mj-ea"/>
                <a:ea typeface="+mj-ea"/>
              </a:rPr>
              <a:t>로그인 코드 삽입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62269" y="1698294"/>
            <a:ext cx="6258555" cy="491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47812" y="1234455"/>
            <a:ext cx="6292838" cy="5009530"/>
            <a:chOff x="552450" y="0"/>
            <a:chExt cx="8039100" cy="7343775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52450" y="0"/>
              <a:ext cx="8039100" cy="712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10439" y="7124700"/>
              <a:ext cx="123825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543799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 새 글 추가 기능에 사용할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23555" name="직사각형 22530"/>
          <p:cNvSpPr txBox="1"/>
          <p:nvPr/>
        </p:nvSpPr>
        <p:spPr>
          <a:xfrm>
            <a:off x="0" y="0"/>
            <a:ext cx="9144000" cy="6846570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"/member/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login.do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", method = RequestMethod.POST)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login(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FF"/>
                </a:solidFill>
                <a:latin typeface="한컴산뜻돋움"/>
                <a:ea typeface="한컴산뜻돋움"/>
              </a:rPr>
              <a:t>@ModelAttribute("member") MemberVO member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		              RedirectAttributes rAttr,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                       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memberVO = memberService.login(member);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if(memberVO != null)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HttpSession 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session.setAttribute("member", memberVO);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session.setAttribute("isLogOn", true);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   //mav.setViewName("redirect:/member/listMembers.do");</a:t>
            </a: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String action = (String)session.getAttribute("action");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session.removeAttribute("action");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if(action!= null)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mav.setViewName("redirect:"+action);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   mav.setViewName("redirect:/member/listMembers.do");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 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}else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rAttr.addAttribute("result","loginFailed");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   mav.setViewName("redirect:/member/loginForm.do");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@RequestMapping(value = "/member/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logout.do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", method =  RequestMethod.GET)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public ModelAndView logout(HttpServletRequest request, HttpServletResponse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HttpSession session = request.getSession();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session.removeAttribute("member");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session.removeAttribute("isLogOn");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ModelAndView mav = new ModelAndView();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mav.setViewName("redirect:/member/listMembers.do");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return mav;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}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543799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매퍼 파일인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 새 글 추가 기능에 사용할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23555" name="직사각형 22530"/>
          <p:cNvSpPr txBox="1"/>
          <p:nvPr/>
        </p:nvSpPr>
        <p:spPr>
          <a:xfrm>
            <a:off x="0" y="377031"/>
            <a:ext cx="9144000" cy="4708981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@Override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@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RequestMapping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(value = "/member/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logout.do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method =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RequestMethod.GET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public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logout(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HttpServletRequest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request,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HttpServletResponse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HttpSession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session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request.getSession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session.removeAttribute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("member");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session.removeAttribute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isLogOn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mav.setViewName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("redirect:/member/listMembers.do");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return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}	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@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RequestMapping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(value = "/member/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FF0000"/>
                </a:solidFill>
                <a:latin typeface="한컴산뜻돋움"/>
                <a:ea typeface="한컴산뜻돋움"/>
              </a:rPr>
              <a:t>*Form.do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", method =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RequestMethod.GET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private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form(@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RequestParam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(value= "result",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required=false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String result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	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@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RequestParam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(value= "action",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required=false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String action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,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		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HttpServletRequest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request,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				      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HttpServletResponse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response) throws Exception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String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viewName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(String)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request.getAttribute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viewName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");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HttpSession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session =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request.getSession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70C0"/>
                </a:solidFill>
                <a:latin typeface="한컴산뜻돋움"/>
                <a:ea typeface="한컴산뜻돋움"/>
              </a:rPr>
              <a:t>session.setAttribute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("action", action);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 = new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ModelAndView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70C0"/>
                </a:solidFill>
                <a:latin typeface="한컴산뜻돋움"/>
                <a:ea typeface="한컴산뜻돋움"/>
              </a:rPr>
              <a:t>mav.addObject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("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70C0"/>
                </a:solidFill>
                <a:latin typeface="한컴산뜻돋움"/>
                <a:ea typeface="한컴산뜻돋움"/>
              </a:rPr>
              <a:t>result",result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70C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mav.setViewName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(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viewName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	return </a:t>
            </a:r>
            <a:r>
              <a:rPr kumimoji="0" lang="en-US" altLang="ko-KR" sz="1200" b="1" i="0" u="none" strike="noStrike" kern="1200" cap="none" spc="0" normalizeH="0" baseline="0" dirty="0" err="1">
                <a:solidFill>
                  <a:srgbClr val="000000"/>
                </a:solidFill>
                <a:latin typeface="한컴산뜻돋움"/>
                <a:ea typeface="한컴산뜻돋움"/>
              </a:rPr>
              <a:t>mav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한컴산뜻돋움"/>
                <a:ea typeface="한컴산뜻돋움"/>
              </a:rPr>
              <a:t>	}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641" y="5186712"/>
            <a:ext cx="5597495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listArticles.jsp</a:t>
            </a:r>
            <a:r>
              <a:rPr lang="ko-KR" altLang="en-US" sz="1000" dirty="0"/>
              <a:t>에선</a:t>
            </a:r>
            <a:endParaRPr lang="en-US" altLang="ko-KR" sz="1000" dirty="0"/>
          </a:p>
          <a:p>
            <a:r>
              <a:rPr lang="en-US" altLang="ko-KR" sz="1000" dirty="0"/>
              <a:t> alert("</a:t>
            </a:r>
            <a:r>
              <a:rPr lang="ko-KR" altLang="en-US" sz="1000" dirty="0"/>
              <a:t>로그인 후 글쓰기가 가능합니다</a:t>
            </a:r>
            <a:r>
              <a:rPr lang="en-US" altLang="ko-KR" sz="1000" dirty="0"/>
              <a:t>.")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location.href</a:t>
            </a:r>
            <a:r>
              <a:rPr lang="en-US" altLang="ko-KR" sz="1000" dirty="0"/>
              <a:t>=</a:t>
            </a:r>
            <a:r>
              <a:rPr lang="en-US" altLang="ko-KR" sz="1000" dirty="0" err="1"/>
              <a:t>loginForm</a:t>
            </a:r>
            <a:r>
              <a:rPr lang="en-US" altLang="ko-KR" sz="1000" dirty="0"/>
              <a:t>+'?</a:t>
            </a:r>
            <a:r>
              <a:rPr lang="en-US" altLang="ko-KR" sz="1000" dirty="0">
                <a:solidFill>
                  <a:srgbClr val="0070C0"/>
                </a:solidFill>
              </a:rPr>
              <a:t>action</a:t>
            </a:r>
            <a:r>
              <a:rPr lang="en-US" altLang="ko-KR" sz="1000" dirty="0"/>
              <a:t>=/board/articleForm.do';                 </a:t>
            </a:r>
          </a:p>
          <a:p>
            <a:r>
              <a:rPr lang="en-US" altLang="ko-KR" sz="1000" dirty="0"/>
              <a:t>             :</a:t>
            </a:r>
          </a:p>
          <a:p>
            <a:r>
              <a:rPr lang="en-US" altLang="ko-KR" sz="1000" dirty="0"/>
              <a:t>&lt;a  class=</a:t>
            </a:r>
            <a:r>
              <a:rPr lang="en-US" altLang="ko-KR" sz="1000" i="1" dirty="0"/>
              <a:t>"cls1"  </a:t>
            </a:r>
            <a:r>
              <a:rPr lang="en-US" altLang="ko-KR" sz="1000" i="1" dirty="0" err="1"/>
              <a:t>href</a:t>
            </a:r>
            <a:r>
              <a:rPr lang="en-US" altLang="ko-KR" sz="1000" i="1" dirty="0"/>
              <a:t>="</a:t>
            </a:r>
            <a:r>
              <a:rPr lang="en-US" altLang="ko-KR" sz="1000" i="1" dirty="0" err="1"/>
              <a:t>javascript:fn_articleForm</a:t>
            </a:r>
            <a:r>
              <a:rPr lang="en-US" altLang="ko-KR" sz="1000" i="1" dirty="0"/>
              <a:t>('${</a:t>
            </a:r>
            <a:r>
              <a:rPr lang="en-US" altLang="ko-KR" sz="1000" i="1" dirty="0" err="1"/>
              <a:t>isLogOn</a:t>
            </a:r>
            <a:r>
              <a:rPr lang="en-US" altLang="ko-KR" sz="1000" i="1" dirty="0"/>
              <a:t>}','${</a:t>
            </a:r>
            <a:r>
              <a:rPr lang="en-US" altLang="ko-KR" sz="1000" i="1" dirty="0" err="1"/>
              <a:t>contextPath</a:t>
            </a:r>
            <a:r>
              <a:rPr lang="en-US" altLang="ko-KR" sz="1000" i="1" dirty="0"/>
              <a:t>}/board/articleForm.do', </a:t>
            </a:r>
          </a:p>
          <a:p>
            <a:r>
              <a:rPr lang="en-US" altLang="ko-KR" sz="1000" i="1" dirty="0"/>
              <a:t>                                                    '${</a:t>
            </a:r>
            <a:r>
              <a:rPr lang="en-US" altLang="ko-KR" sz="1000" i="1" dirty="0" err="1"/>
              <a:t>contextPath</a:t>
            </a:r>
            <a:r>
              <a:rPr lang="en-US" altLang="ko-KR" sz="1000" i="1" dirty="0"/>
              <a:t>}/</a:t>
            </a:r>
            <a:r>
              <a:rPr lang="en-US" altLang="ko-KR" sz="1000" i="1" dirty="0">
                <a:solidFill>
                  <a:srgbClr val="0070C0"/>
                </a:solidFill>
              </a:rPr>
              <a:t>member/loginForm.do</a:t>
            </a:r>
            <a:r>
              <a:rPr lang="en-US" altLang="ko-KR" sz="1000" i="1" dirty="0"/>
              <a:t>')"&gt;&lt;p class="cls2"&gt;</a:t>
            </a:r>
            <a:r>
              <a:rPr lang="ko-KR" altLang="en-US" sz="1000" i="1" dirty="0"/>
              <a:t>글쓰기</a:t>
            </a:r>
            <a:r>
              <a:rPr lang="en-US" altLang="ko-KR" sz="1000" i="1" dirty="0"/>
              <a:t>&lt;/p&gt;&lt;/a&gt;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action </a:t>
            </a:r>
            <a:r>
              <a:rPr lang="ko-KR" altLang="en-US" sz="1000" b="1" dirty="0">
                <a:solidFill>
                  <a:srgbClr val="FF0000"/>
                </a:solidFill>
              </a:rPr>
              <a:t>값이 전달된다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785645" y="3700329"/>
            <a:ext cx="414471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header.jsp</a:t>
            </a:r>
            <a:r>
              <a:rPr lang="ko-KR" altLang="en-US" sz="1000" dirty="0"/>
              <a:t>에선</a:t>
            </a:r>
            <a:endParaRPr lang="en-US" altLang="ko-KR" sz="1000" dirty="0"/>
          </a:p>
          <a:p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</a:t>
            </a:r>
            <a:r>
              <a:rPr lang="en-US" altLang="ko-KR" sz="1000" i="1" dirty="0"/>
              <a:t>"${</a:t>
            </a:r>
            <a:r>
              <a:rPr lang="en-US" altLang="ko-KR" sz="1000" i="1" dirty="0" err="1"/>
              <a:t>contextPath</a:t>
            </a:r>
            <a:r>
              <a:rPr lang="en-US" altLang="ko-KR" sz="1000" i="1" dirty="0"/>
              <a:t>}/</a:t>
            </a:r>
            <a:r>
              <a:rPr lang="en-US" altLang="ko-KR" sz="1000" i="1" dirty="0">
                <a:solidFill>
                  <a:srgbClr val="0070C0"/>
                </a:solidFill>
              </a:rPr>
              <a:t>member/loginForm.do</a:t>
            </a:r>
            <a:r>
              <a:rPr lang="en-US" altLang="ko-KR" sz="1000" i="1" dirty="0"/>
              <a:t>"&gt;&lt;h3&gt;</a:t>
            </a:r>
            <a:r>
              <a:rPr lang="ko-KR" altLang="en-US" sz="1000" i="1" dirty="0"/>
              <a:t>로그인</a:t>
            </a:r>
            <a:r>
              <a:rPr lang="en-US" altLang="ko-KR" sz="1000" i="1" dirty="0"/>
              <a:t>&lt;/h3&gt;&lt;/a&gt;</a:t>
            </a:r>
          </a:p>
          <a:p>
            <a:r>
              <a:rPr lang="ko-KR" altLang="en-US" sz="1000" b="1" dirty="0">
                <a:solidFill>
                  <a:srgbClr val="FF0000"/>
                </a:solidFill>
              </a:rPr>
              <a:t>전달할 </a:t>
            </a:r>
            <a:r>
              <a:rPr lang="en-US" altLang="ko-KR" sz="1000" b="1" dirty="0">
                <a:solidFill>
                  <a:srgbClr val="FF0000"/>
                </a:solidFill>
              </a:rPr>
              <a:t>action</a:t>
            </a:r>
            <a:r>
              <a:rPr lang="ko-KR" altLang="en-US" sz="1000" b="1" dirty="0">
                <a:solidFill>
                  <a:srgbClr val="FF0000"/>
                </a:solidFill>
              </a:rPr>
              <a:t>과 </a:t>
            </a:r>
            <a:r>
              <a:rPr lang="en-US" altLang="ko-KR" sz="1000" b="1" dirty="0">
                <a:solidFill>
                  <a:srgbClr val="FF0000"/>
                </a:solidFill>
              </a:rPr>
              <a:t>result </a:t>
            </a:r>
            <a:r>
              <a:rPr lang="ko-KR" altLang="en-US" sz="1000" b="1" dirty="0">
                <a:solidFill>
                  <a:srgbClr val="FF0000"/>
                </a:solidFill>
              </a:rPr>
              <a:t>매개변수가 없다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</a:t>
            </a:r>
            <a:r>
              <a:rPr lang="en-US" altLang="ko-KR" sz="1000" dirty="0"/>
              <a:t>required=false</a:t>
            </a:r>
            <a:r>
              <a:rPr lang="ko-KR" altLang="en-US" sz="1000" dirty="0"/>
              <a:t>로 예외 발생을 방지해야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717136" y="2990843"/>
            <a:ext cx="316195" cy="70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32860" y="4470114"/>
            <a:ext cx="5597495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listMember.jsp</a:t>
            </a:r>
            <a:r>
              <a:rPr lang="ko-KR" altLang="en-US" sz="1000" dirty="0"/>
              <a:t>에선</a:t>
            </a:r>
            <a:endParaRPr lang="en-US" altLang="ko-KR" sz="1000" dirty="0"/>
          </a:p>
          <a:p>
            <a:r>
              <a:rPr lang="en-US" altLang="ko-KR" sz="1000" dirty="0"/>
              <a:t>&lt;a 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</a:t>
            </a:r>
            <a:r>
              <a:rPr lang="en-US" altLang="ko-KR" sz="1000" i="1" dirty="0"/>
              <a:t>"${</a:t>
            </a:r>
            <a:r>
              <a:rPr lang="en-US" altLang="ko-KR" sz="1000" i="1" dirty="0" err="1"/>
              <a:t>contextPath</a:t>
            </a:r>
            <a:r>
              <a:rPr lang="en-US" altLang="ko-KR" sz="1000" i="1" dirty="0"/>
              <a:t>}/</a:t>
            </a:r>
            <a:r>
              <a:rPr lang="en-US" altLang="ko-KR" sz="1000" i="1" dirty="0">
                <a:solidFill>
                  <a:srgbClr val="0070C0"/>
                </a:solidFill>
              </a:rPr>
              <a:t>member/memberForm.do</a:t>
            </a:r>
            <a:r>
              <a:rPr lang="en-US" altLang="ko-KR" sz="1000" i="1" dirty="0"/>
              <a:t>"&gt;&lt;h1 style="</a:t>
            </a:r>
            <a:r>
              <a:rPr lang="en-US" altLang="ko-KR" sz="1000" i="1" dirty="0" err="1"/>
              <a:t>text-align:center</a:t>
            </a:r>
            <a:r>
              <a:rPr lang="en-US" altLang="ko-KR" sz="1000" i="1" dirty="0"/>
              <a:t>"&gt;</a:t>
            </a:r>
            <a:r>
              <a:rPr lang="ko-KR" altLang="en-US" sz="1000" i="1" dirty="0"/>
              <a:t>회원가입</a:t>
            </a:r>
            <a:r>
              <a:rPr lang="en-US" altLang="ko-KR" sz="1000" i="1" dirty="0"/>
              <a:t>&lt;/h1&gt;&lt;/a&gt;</a:t>
            </a:r>
          </a:p>
          <a:p>
            <a:r>
              <a:rPr lang="ko-KR" altLang="en-US" sz="1000" b="1" dirty="0">
                <a:solidFill>
                  <a:srgbClr val="FF0000"/>
                </a:solidFill>
              </a:rPr>
              <a:t>전달할 </a:t>
            </a:r>
            <a:r>
              <a:rPr lang="en-US" altLang="ko-KR" sz="1000" b="1" dirty="0">
                <a:solidFill>
                  <a:srgbClr val="FF0000"/>
                </a:solidFill>
              </a:rPr>
              <a:t>action</a:t>
            </a:r>
            <a:r>
              <a:rPr lang="ko-KR" altLang="en-US" sz="1000" b="1" dirty="0">
                <a:solidFill>
                  <a:srgbClr val="FF0000"/>
                </a:solidFill>
              </a:rPr>
              <a:t>과 </a:t>
            </a:r>
            <a:r>
              <a:rPr lang="en-US" altLang="ko-KR" sz="1000" b="1" dirty="0">
                <a:solidFill>
                  <a:srgbClr val="FF0000"/>
                </a:solidFill>
              </a:rPr>
              <a:t>result </a:t>
            </a:r>
            <a:r>
              <a:rPr lang="ko-KR" altLang="en-US" sz="1000" b="1" dirty="0">
                <a:solidFill>
                  <a:srgbClr val="FF0000"/>
                </a:solidFill>
              </a:rPr>
              <a:t>매개변수가 없다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</a:t>
            </a:r>
            <a:r>
              <a:rPr lang="en-US" altLang="ko-KR" sz="1000" dirty="0"/>
              <a:t>required=false</a:t>
            </a:r>
            <a:r>
              <a:rPr lang="ko-KR" altLang="en-US" sz="1000" dirty="0"/>
              <a:t>로 예외 발생을 방지해야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9238" y="5186712"/>
            <a:ext cx="3131117" cy="8617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MemberControllerImpm.java </a:t>
            </a:r>
            <a:r>
              <a:rPr lang="ko-KR" altLang="en-US" sz="1000" dirty="0"/>
              <a:t>에선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rAttr.addAttribute</a:t>
            </a:r>
            <a:r>
              <a:rPr lang="en-US" altLang="ko-KR" sz="1000" dirty="0">
                <a:solidFill>
                  <a:srgbClr val="0070C0"/>
                </a:solidFill>
              </a:rPr>
              <a:t>("result","</a:t>
            </a:r>
            <a:r>
              <a:rPr lang="en-US" altLang="ko-KR" sz="1000" dirty="0" err="1">
                <a:solidFill>
                  <a:srgbClr val="0070C0"/>
                </a:solidFill>
              </a:rPr>
              <a:t>loginFailed</a:t>
            </a:r>
            <a:r>
              <a:rPr lang="en-US" altLang="ko-KR" sz="1000" dirty="0">
                <a:solidFill>
                  <a:srgbClr val="0070C0"/>
                </a:solidFill>
              </a:rPr>
              <a:t>");</a:t>
            </a:r>
          </a:p>
          <a:p>
            <a:r>
              <a:rPr lang="en-US" altLang="ko-KR" sz="1000" dirty="0"/>
              <a:t>   </a:t>
            </a:r>
            <a:r>
              <a:rPr lang="en-US" altLang="ko-KR" sz="1000" dirty="0" err="1"/>
              <a:t>mav.setViewName</a:t>
            </a:r>
            <a:r>
              <a:rPr lang="en-US" altLang="ko-KR" sz="1000" dirty="0"/>
              <a:t>("redirect:/</a:t>
            </a:r>
            <a:r>
              <a:rPr lang="en-US" altLang="ko-KR" sz="1000" dirty="0">
                <a:solidFill>
                  <a:srgbClr val="0070C0"/>
                </a:solidFill>
              </a:rPr>
              <a:t>member/loginForm.d</a:t>
            </a:r>
            <a:r>
              <a:rPr lang="en-US" altLang="ko-KR" sz="1000" dirty="0"/>
              <a:t>o");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result</a:t>
            </a:r>
            <a:r>
              <a:rPr lang="ko-KR" altLang="en-US" sz="1000" b="1" dirty="0">
                <a:solidFill>
                  <a:srgbClr val="FF0000"/>
                </a:solidFill>
              </a:rPr>
              <a:t>값이 전달된다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86409" y="1920448"/>
            <a:ext cx="7791450" cy="3375602"/>
            <a:chOff x="586409" y="1828799"/>
            <a:chExt cx="7791450" cy="3375602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86409" y="2328863"/>
              <a:ext cx="7791450" cy="240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943225" y="2724150"/>
              <a:ext cx="5353050" cy="1809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설명선 1 6"/>
            <p:cNvSpPr/>
            <p:nvPr/>
          </p:nvSpPr>
          <p:spPr>
            <a:xfrm>
              <a:off x="4276725" y="1828799"/>
              <a:ext cx="3448050" cy="366713"/>
            </a:xfrm>
            <a:prstGeom prst="borderCallout1">
              <a:avLst>
                <a:gd name="adj1" fmla="val 52896"/>
                <a:gd name="adj2" fmla="val -1402"/>
                <a:gd name="adj3" fmla="val 231087"/>
                <a:gd name="adj4" fmla="val -2214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ko-KR" altLang="en-US" sz="1000">
                  <a:solidFill>
                    <a:schemeClr val="tx1"/>
                  </a:solidFill>
                  <a:latin typeface="+mj-ea"/>
                  <a:ea typeface="+mj-ea"/>
                </a:rPr>
                <a:t>로그인 후 수행할 글쓰기 요청명을 </a:t>
              </a:r>
              <a:r>
                <a:rPr lang="en-US" altLang="ko-KR" sz="1000">
                  <a:solidFill>
                    <a:schemeClr val="tx1"/>
                  </a:solidFill>
                  <a:latin typeface="+mj-ea"/>
                  <a:ea typeface="+mj-ea"/>
                </a:rPr>
                <a:t>action</a:t>
              </a:r>
              <a:r>
                <a:rPr lang="ko-KR" altLang="en-US" sz="1000">
                  <a:solidFill>
                    <a:schemeClr val="tx1"/>
                  </a:solidFill>
                  <a:latin typeface="+mj-ea"/>
                  <a:ea typeface="+mj-ea"/>
                </a:rPr>
                <a:t>에 저장합니다</a:t>
              </a:r>
              <a:r>
                <a:rPr lang="en-US" altLang="ko-KR" sz="100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</a:p>
            <a:p>
              <a:pPr lvl="0"/>
              <a:r>
                <a:rPr lang="ko-KR" altLang="en-US" sz="1000">
                  <a:solidFill>
                    <a:schemeClr val="tx1"/>
                  </a:solidFill>
                  <a:latin typeface="+mj-ea"/>
                  <a:ea typeface="+mj-ea"/>
                </a:rPr>
                <a:t>로그인 성공 후 바로 글쓰기창으로 이동합니다</a:t>
              </a:r>
              <a:r>
                <a:rPr lang="en-US" altLang="ko-KR" sz="100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000">
                <a:latin typeface="+mj-ea"/>
                <a:ea typeface="+mj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38225" y="3619500"/>
              <a:ext cx="3443909" cy="1905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설명선 1 12"/>
            <p:cNvSpPr/>
            <p:nvPr/>
          </p:nvSpPr>
          <p:spPr>
            <a:xfrm>
              <a:off x="4318552" y="4124325"/>
              <a:ext cx="3406223" cy="280987"/>
            </a:xfrm>
            <a:prstGeom prst="borderCallout1">
              <a:avLst>
                <a:gd name="adj1" fmla="val 52896"/>
                <a:gd name="adj2" fmla="val -1402"/>
                <a:gd name="adj3" fmla="val -95525"/>
                <a:gd name="adj4" fmla="val -1306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/>
              <a:r>
                <a:rPr lang="ko-KR" altLang="en-US" sz="1000">
                  <a:solidFill>
                    <a:schemeClr val="tx1"/>
                  </a:solidFill>
                  <a:latin typeface="+mj-ea"/>
                  <a:ea typeface="+mj-ea"/>
                </a:rPr>
                <a:t>글쓰기창 요청명을 </a:t>
              </a:r>
              <a:r>
                <a:rPr lang="en-US" altLang="ko-KR" sz="1000">
                  <a:solidFill>
                    <a:schemeClr val="tx1"/>
                  </a:solidFill>
                  <a:latin typeface="+mj-ea"/>
                  <a:ea typeface="+mj-ea"/>
                </a:rPr>
                <a:t>action </a:t>
              </a:r>
              <a:r>
                <a:rPr lang="ko-KR" altLang="en-US" sz="1000">
                  <a:solidFill>
                    <a:schemeClr val="tx1"/>
                  </a:solidFill>
                  <a:latin typeface="+mj-ea"/>
                  <a:ea typeface="+mj-ea"/>
                </a:rPr>
                <a:t>속성으로 세션에 저장합니다</a:t>
              </a:r>
              <a:r>
                <a:rPr lang="en-US" altLang="ko-KR" sz="100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ko-KR" altLang="en-US" sz="10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409" y="4619626"/>
              <a:ext cx="1209675" cy="573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/>
                <a:t>...</a:t>
              </a:r>
            </a:p>
            <a:p>
              <a:pPr lvl="0"/>
              <a:r>
                <a:rPr lang="en-US" altLang="ko-KR" sz="1600"/>
                <a:t>}</a:t>
              </a:r>
              <a:endParaRPr lang="ko-KR" altLang="en-US" sz="16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66749" y="1781949"/>
            <a:ext cx="2828926" cy="264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solidFill>
                  <a:srgbClr val="FF0000"/>
                </a:solidFill>
              </a:rPr>
              <a:t>p.1084 login() </a:t>
            </a:r>
            <a:r>
              <a:rPr lang="ko-KR" altLang="en-US" sz="1200" b="1">
                <a:solidFill>
                  <a:srgbClr val="FF0000"/>
                </a:solidFill>
              </a:rPr>
              <a:t>메서드 수정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6084" y="4711275"/>
            <a:ext cx="7142817" cy="212365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listArticles.jsp</a:t>
            </a:r>
            <a:r>
              <a:rPr lang="ko-KR" altLang="en-US" sz="1100" b="1" dirty="0"/>
              <a:t>에선</a:t>
            </a:r>
            <a:endParaRPr lang="en-US" altLang="ko-KR" sz="1100" b="1" dirty="0"/>
          </a:p>
          <a:p>
            <a:r>
              <a:rPr lang="en-US" altLang="ko-KR" sz="1100" b="1" dirty="0"/>
              <a:t>              function </a:t>
            </a:r>
            <a:r>
              <a:rPr lang="en-US" altLang="ko-KR" sz="1100" b="1" dirty="0" err="1"/>
              <a:t>fn_articleForm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isLogOn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articleForm</a:t>
            </a:r>
            <a:r>
              <a:rPr lang="en-US" altLang="ko-KR" sz="1100" b="1" dirty="0"/>
              <a:t>, </a:t>
            </a:r>
            <a:r>
              <a:rPr lang="en-US" altLang="ko-KR" sz="1100" b="1" dirty="0" err="1">
                <a:solidFill>
                  <a:srgbClr val="0070C0"/>
                </a:solidFill>
              </a:rPr>
              <a:t>loginForm</a:t>
            </a:r>
            <a:r>
              <a:rPr lang="en-US" altLang="ko-KR" sz="1100" b="1" dirty="0"/>
              <a:t>){</a:t>
            </a:r>
          </a:p>
          <a:p>
            <a:r>
              <a:rPr lang="en-US" altLang="ko-KR" sz="1100" b="1" dirty="0"/>
              <a:t>	  if(</a:t>
            </a:r>
            <a:r>
              <a:rPr lang="en-US" altLang="ko-KR" sz="1100" b="1" dirty="0" err="1"/>
              <a:t>isLogOn</a:t>
            </a:r>
            <a:r>
              <a:rPr lang="en-US" altLang="ko-KR" sz="1100" b="1" dirty="0"/>
              <a:t> != '' &amp;&amp; </a:t>
            </a:r>
            <a:r>
              <a:rPr lang="en-US" altLang="ko-KR" sz="1100" b="1" dirty="0" err="1"/>
              <a:t>isLogOn</a:t>
            </a:r>
            <a:r>
              <a:rPr lang="en-US" altLang="ko-KR" sz="1100" b="1" dirty="0"/>
              <a:t> != 'false'){</a:t>
            </a:r>
          </a:p>
          <a:p>
            <a:r>
              <a:rPr lang="en-US" altLang="ko-KR" sz="1100" b="1" dirty="0"/>
              <a:t>	     </a:t>
            </a:r>
            <a:r>
              <a:rPr lang="en-US" altLang="ko-KR" sz="1100" b="1" dirty="0" err="1"/>
              <a:t>location.href</a:t>
            </a:r>
            <a:r>
              <a:rPr lang="en-US" altLang="ko-KR" sz="1100" b="1" dirty="0"/>
              <a:t>=</a:t>
            </a:r>
            <a:r>
              <a:rPr lang="en-US" altLang="ko-KR" sz="1100" b="1" dirty="0" err="1"/>
              <a:t>articleForm</a:t>
            </a:r>
            <a:r>
              <a:rPr lang="en-US" altLang="ko-KR" sz="1100" b="1" dirty="0"/>
              <a:t>;</a:t>
            </a:r>
          </a:p>
          <a:p>
            <a:r>
              <a:rPr lang="en-US" altLang="ko-KR" sz="1100" b="1" dirty="0"/>
              <a:t>	  }else{</a:t>
            </a:r>
          </a:p>
          <a:p>
            <a:r>
              <a:rPr lang="en-US" altLang="ko-KR" sz="1100" b="1" dirty="0"/>
              <a:t>                     alert("</a:t>
            </a:r>
            <a:r>
              <a:rPr lang="ko-KR" altLang="en-US" sz="1100" b="1" dirty="0"/>
              <a:t>로그인 후 글쓰기가 가능합니다</a:t>
            </a:r>
            <a:r>
              <a:rPr lang="en-US" altLang="ko-KR" sz="1100" b="1" dirty="0"/>
              <a:t>.")</a:t>
            </a:r>
          </a:p>
          <a:p>
            <a:r>
              <a:rPr lang="en-US" altLang="ko-KR" sz="1100" b="1" dirty="0"/>
              <a:t>                     </a:t>
            </a:r>
            <a:r>
              <a:rPr lang="en-US" altLang="ko-KR" sz="1100" b="1" dirty="0" err="1"/>
              <a:t>location.href</a:t>
            </a:r>
            <a:r>
              <a:rPr lang="en-US" altLang="ko-KR" sz="1100" b="1" dirty="0"/>
              <a:t>=</a:t>
            </a:r>
            <a:r>
              <a:rPr lang="en-US" altLang="ko-KR" sz="1100" b="1" dirty="0" err="1">
                <a:solidFill>
                  <a:srgbClr val="0070C0"/>
                </a:solidFill>
              </a:rPr>
              <a:t>loginForm</a:t>
            </a:r>
            <a:r>
              <a:rPr lang="en-US" altLang="ko-KR" sz="1100" b="1" dirty="0"/>
              <a:t>+'?</a:t>
            </a:r>
            <a:r>
              <a:rPr lang="en-US" altLang="ko-KR" sz="1100" b="1" dirty="0">
                <a:solidFill>
                  <a:srgbClr val="0070C0"/>
                </a:solidFill>
              </a:rPr>
              <a:t>action</a:t>
            </a:r>
            <a:r>
              <a:rPr lang="en-US" altLang="ko-KR" sz="1100" b="1" dirty="0"/>
              <a:t>=</a:t>
            </a:r>
            <a:r>
              <a:rPr lang="en-US" altLang="ko-KR" sz="1100" b="1" dirty="0">
                <a:solidFill>
                  <a:srgbClr val="FF0000"/>
                </a:solidFill>
              </a:rPr>
              <a:t>/board/articleForm.do</a:t>
            </a:r>
            <a:r>
              <a:rPr lang="en-US" altLang="ko-KR" sz="1100" b="1" dirty="0"/>
              <a:t>';                 </a:t>
            </a:r>
          </a:p>
          <a:p>
            <a:r>
              <a:rPr lang="en-US" altLang="ko-KR" sz="1100" b="1" dirty="0"/>
              <a:t>                          :</a:t>
            </a:r>
          </a:p>
          <a:p>
            <a:r>
              <a:rPr lang="en-US" altLang="ko-KR" sz="1100" b="1" dirty="0"/>
              <a:t>&lt;a  class=</a:t>
            </a:r>
            <a:r>
              <a:rPr lang="en-US" altLang="ko-KR" sz="1100" b="1" i="1" dirty="0"/>
              <a:t>"cls1"  </a:t>
            </a:r>
            <a:r>
              <a:rPr lang="en-US" altLang="ko-KR" sz="1100" b="1" i="1" dirty="0" err="1"/>
              <a:t>href</a:t>
            </a:r>
            <a:r>
              <a:rPr lang="en-US" altLang="ko-KR" sz="1100" b="1" i="1" dirty="0"/>
              <a:t>="</a:t>
            </a:r>
            <a:r>
              <a:rPr lang="en-US" altLang="ko-KR" sz="1100" b="1" i="1" dirty="0" err="1"/>
              <a:t>javascript:fn_articleForm</a:t>
            </a:r>
            <a:r>
              <a:rPr lang="en-US" altLang="ko-KR" sz="1100" b="1" i="1" dirty="0"/>
              <a:t>('${</a:t>
            </a:r>
            <a:r>
              <a:rPr lang="en-US" altLang="ko-KR" sz="1100" b="1" i="1" dirty="0" err="1"/>
              <a:t>isLogOn</a:t>
            </a:r>
            <a:r>
              <a:rPr lang="en-US" altLang="ko-KR" sz="1100" b="1" i="1" dirty="0"/>
              <a:t>}','${</a:t>
            </a:r>
            <a:r>
              <a:rPr lang="en-US" altLang="ko-KR" sz="1100" b="1" i="1" dirty="0" err="1"/>
              <a:t>contextPath</a:t>
            </a:r>
            <a:r>
              <a:rPr lang="en-US" altLang="ko-KR" sz="1100" b="1" i="1" dirty="0"/>
              <a:t>}/board/articleForm.do', </a:t>
            </a:r>
          </a:p>
          <a:p>
            <a:r>
              <a:rPr lang="en-US" altLang="ko-KR" sz="1100" b="1" i="1" dirty="0"/>
              <a:t>                                                    </a:t>
            </a:r>
            <a:r>
              <a:rPr lang="en-US" altLang="ko-KR" sz="1100" b="1" i="1" dirty="0">
                <a:solidFill>
                  <a:srgbClr val="0070C0"/>
                </a:solidFill>
              </a:rPr>
              <a:t>'${</a:t>
            </a:r>
            <a:r>
              <a:rPr lang="en-US" altLang="ko-KR" sz="1100" b="1" i="1" dirty="0" err="1">
                <a:solidFill>
                  <a:srgbClr val="0070C0"/>
                </a:solidFill>
              </a:rPr>
              <a:t>contextPath</a:t>
            </a:r>
            <a:r>
              <a:rPr lang="en-US" altLang="ko-KR" sz="1100" b="1" i="1" dirty="0">
                <a:solidFill>
                  <a:srgbClr val="0070C0"/>
                </a:solidFill>
              </a:rPr>
              <a:t>}/member/loginForm.do'</a:t>
            </a:r>
            <a:r>
              <a:rPr lang="en-US" altLang="ko-KR" sz="1100" b="1" i="1" dirty="0"/>
              <a:t>)"&gt;&lt;p class="cls2"&gt;</a:t>
            </a:r>
            <a:r>
              <a:rPr lang="ko-KR" altLang="en-US" sz="1100" b="1" i="1" dirty="0"/>
              <a:t>글쓰기</a:t>
            </a:r>
            <a:r>
              <a:rPr lang="en-US" altLang="ko-KR" sz="1100" b="1" i="1" dirty="0"/>
              <a:t>&lt;/p&gt;&lt;/a&gt;</a:t>
            </a:r>
            <a:endParaRPr lang="en-US" altLang="ko-KR" sz="1100" b="1" dirty="0"/>
          </a:p>
          <a:p>
            <a:r>
              <a:rPr lang="en-US" altLang="ko-KR" sz="1100" b="1" dirty="0"/>
              <a:t>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action </a:t>
            </a:r>
            <a:r>
              <a:rPr lang="ko-KR" altLang="en-US" sz="1100" b="1" dirty="0">
                <a:solidFill>
                  <a:srgbClr val="FF0000"/>
                </a:solidFill>
              </a:rPr>
              <a:t>값이 전달된다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6628" name="직사각형 26627"/>
          <p:cNvSpPr txBox="1"/>
          <p:nvPr/>
        </p:nvSpPr>
        <p:spPr>
          <a:xfrm>
            <a:off x="0" y="446801"/>
            <a:ext cx="9144001" cy="53968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com.myspring.pro30.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member.controller;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javax.servlet.http.HttpServletRequest;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javax.servlet.http.HttpServletResponse;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javax.servlet.http.HttpSession;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org.springframework.context.annotation.EnableAspectJAutoProxy;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org.springframework.stereotype.Controller;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org.springframework.web.bind.annotation.ModelAttribute;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org.springframework.web.bind.annotation.RequestMapping;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org.springframework.web.bind.annotation.RequestMethod;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org.springframework.web.bind.annotation.RequestParam;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org.springframework.web.servlet.ModelAndView;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org.springframework.web.servlet.mvc.support.RedirectAttributes;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com.myspring.pro30.member.service.MemberService;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com.myspring.pro30.member.vo.MemberVO;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@Controller("memberController")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//@EnableAspectJAutoProxy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MemberControllerImpl   implements MemberController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MemberService memberService;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MemberVO memberVO 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  <p:sp>
        <p:nvSpPr>
          <p:cNvPr id="26629" name="TextBox 26628"/>
          <p:cNvSpPr txBox="1"/>
          <p:nvPr/>
        </p:nvSpPr>
        <p:spPr>
          <a:xfrm>
            <a:off x="6385718" y="168671"/>
            <a:ext cx="2758281" cy="26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</a:rPr>
              <a:t>※</a:t>
            </a:r>
            <a:r>
              <a:rPr lang="ko-KR" altLang="en-US" sz="1200" b="1">
                <a:solidFill>
                  <a:srgbClr val="0000FF"/>
                </a:solidFill>
              </a:rPr>
              <a:t> 회원관리 </a:t>
            </a:r>
            <a:r>
              <a:rPr lang="en-US" altLang="ko-KR" sz="1200" b="1">
                <a:solidFill>
                  <a:srgbClr val="0000FF"/>
                </a:solidFill>
              </a:rPr>
              <a:t>Controller </a:t>
            </a:r>
            <a:r>
              <a:rPr lang="ko-KR" altLang="en-US" sz="1200" b="1">
                <a:solidFill>
                  <a:srgbClr val="0000FF"/>
                </a:solidFill>
              </a:rPr>
              <a:t>전체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6628" name="직사각형 26627"/>
          <p:cNvSpPr txBox="1"/>
          <p:nvPr/>
        </p:nvSpPr>
        <p:spPr>
          <a:xfrm>
            <a:off x="0" y="118983"/>
            <a:ext cx="9144000" cy="66200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endParaRPr lang="ko-KR" altLang="en-US" sz="11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@RequestMapping(value = { "/","/main.do"}, method = RequestMethod.GET)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private ModelAndView 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main</a:t>
            </a:r>
            <a:r>
              <a:rPr lang="ko-KR" altLang="en-US" sz="1100" b="1">
                <a:latin typeface="한컴산뜻돋움"/>
                <a:ea typeface="한컴산뜻돋움"/>
              </a:rPr>
              <a:t>(HttpServletRequest request, HttpServletResponse response) {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String viewName = (String)request.getAttribute("viewName");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mav.setViewName(viewName);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1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@RequestMapping(value="/member/listMembers.do" ,method = RequestMethod.GET)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public ModelAndView 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listMembers</a:t>
            </a:r>
            <a:r>
              <a:rPr lang="ko-KR" altLang="en-US" sz="1100" b="1">
                <a:latin typeface="한컴산뜻돋움"/>
                <a:ea typeface="한컴산뜻돋움"/>
              </a:rPr>
              <a:t>(HttpServletRequest request, HttpServletResponse response) throws Exception {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String viewName = (String)request.getAttribute("viewName");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List membersList = memberService.listMembers();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ModelAndView mav = new ModelAndView(viewName);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mav.addObject("membersList", membersList);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1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@RequestMapping(value="/member/addMember.do" ,method = RequestMethod.POST)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public ModelAndView 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addMember</a:t>
            </a:r>
            <a:r>
              <a:rPr lang="ko-KR" altLang="en-US" sz="1100" b="1">
                <a:latin typeface="한컴산뜻돋움"/>
                <a:ea typeface="한컴산뜻돋움"/>
              </a:rPr>
              <a:t>(@ModelAttribute("member") MemberVO member,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                  HttpServletRequest request, HttpServletResponse response) throws Exception {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int result = 0;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result = memberService.addMember(member);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ModelAndView mav = new ModelAndView("redirect:/member/listMembers.do");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endParaRPr lang="ko-KR" altLang="en-US" sz="11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@RequestMapping(value="/member/removeMember.do" ,method = RequestMethod.GET)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public ModelAndView </a:t>
            </a:r>
            <a:r>
              <a:rPr lang="ko-KR" altLang="en-US" sz="1100" b="1">
                <a:solidFill>
                  <a:srgbClr val="0000FF"/>
                </a:solidFill>
                <a:latin typeface="한컴산뜻돋움"/>
                <a:ea typeface="한컴산뜻돋움"/>
              </a:rPr>
              <a:t>removeMember</a:t>
            </a:r>
            <a:r>
              <a:rPr lang="ko-KR" altLang="en-US" sz="1100" b="1">
                <a:latin typeface="한컴산뜻돋움"/>
                <a:ea typeface="한컴산뜻돋움"/>
              </a:rPr>
              <a:t>(@RequestParam("id") String id, 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	</a:t>
            </a:r>
            <a:r>
              <a:rPr lang="ko-KR" altLang="en-US" sz="1100" b="1">
                <a:latin typeface="한컴산뜻돋움"/>
                <a:ea typeface="한컴산뜻돋움"/>
              </a:rPr>
              <a:t>           HttpServletRequest request, HttpServletResponse response) throws Exception{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request.setCharacterEncoding("utf-8");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memberService.removeMember(id);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ModelAndView mav = new ModelAndView("redirect:/member/listMembers.do");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	</a:t>
            </a:r>
            <a:r>
              <a:rPr lang="ko-KR" altLang="en-US" sz="11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100" b="1">
                <a:ea typeface="한컴산뜻돋움"/>
              </a:rPr>
              <a:t>	</a:t>
            </a:r>
            <a:r>
              <a:rPr lang="ko-KR" altLang="en-US" sz="11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00209"/>
            <a:ext cx="9144000" cy="6370975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tilesConfigurer</a:t>
            </a:r>
            <a:r>
              <a:rPr lang="en-US" altLang="ko-KR" sz="1200" b="1" dirty="0">
                <a:latin typeface="한컴산뜻돋움"/>
                <a:ea typeface="한컴산뜻돋움"/>
              </a:rPr>
              <a:t>" class="org.springframework.web.servlet.view.tiles2.TilesConfigurer"&gt;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name="definitions"&gt;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beans:list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beans:value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classpath:tiles</a:t>
            </a:r>
            <a:r>
              <a:rPr lang="en-US" altLang="ko-KR" sz="1200" b="1" dirty="0">
                <a:latin typeface="한컴산뜻돋움"/>
                <a:ea typeface="한컴산뜻돋움"/>
              </a:rPr>
              <a:t>/*.xml&lt;/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beans:value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beans:list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preparerFactoryClass</a:t>
            </a:r>
            <a:r>
              <a:rPr lang="en-US" altLang="ko-KR" sz="12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          value="org.springframework.web.servlet.view.tiles2.SpringBeanPreparerFactory"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viewResolver</a:t>
            </a:r>
            <a:r>
              <a:rPr lang="en-US" altLang="ko-KR" sz="12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class="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org.springframework.web.servlet.view.UrlBasedViewResolver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viewClass</a:t>
            </a:r>
            <a:r>
              <a:rPr lang="en-US" altLang="ko-KR" sz="1200" b="1" dirty="0">
                <a:latin typeface="한컴산뜻돋움"/>
                <a:ea typeface="한컴산뜻돋움"/>
              </a:rPr>
              <a:t>" value="org.springframework.web.servlet.view.tiles2.TilesView"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   &lt;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context:component-scan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	base-package="com.myspring.pro30"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mvc:interceptors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mvc:interceptor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   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mvc:mapping</a:t>
            </a:r>
            <a:r>
              <a:rPr lang="en-US" altLang="ko-KR" sz="1200" b="1" dirty="0">
                <a:latin typeface="한컴산뜻돋움"/>
                <a:ea typeface="한컴산뜻돋움"/>
              </a:rPr>
              <a:t> path="/*/*.do"/&gt;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 class="com.myspring.pro30.common.interceptor.ViewNameInterceptor"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mvc:interceptor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mvc:interceptors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멀티파트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리졸버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id="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multipartResolver</a:t>
            </a:r>
            <a:r>
              <a:rPr lang="en-US" altLang="ko-KR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</a:t>
            </a:r>
            <a:r>
              <a:rPr lang="en-US" altLang="ko-KR" sz="1200" b="1" dirty="0">
                <a:latin typeface="한컴산뜻돋움"/>
                <a:ea typeface="한컴산뜻돋움"/>
              </a:rPr>
              <a:t>	class="org.springframework.web.multipart.commons.CommonsMultipartResolver"&gt;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maxUploadSize</a:t>
            </a:r>
            <a:r>
              <a:rPr lang="en-US" altLang="ko-KR" sz="1200" b="1" dirty="0">
                <a:latin typeface="한컴산뜻돋움"/>
                <a:ea typeface="한컴산뜻돋움"/>
              </a:rPr>
              <a:t>" value="52428800"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maxInMemorySize</a:t>
            </a:r>
            <a:r>
              <a:rPr lang="en-US" altLang="ko-KR" sz="1200" b="1" dirty="0">
                <a:latin typeface="한컴산뜻돋움"/>
                <a:ea typeface="한컴산뜻돋움"/>
              </a:rPr>
              <a:t>" value="52428800"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beans:property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defaultEncoding</a:t>
            </a:r>
            <a:r>
              <a:rPr lang="en-US" altLang="ko-KR" sz="1200" b="1" dirty="0">
                <a:latin typeface="한컴산뜻돋움"/>
                <a:ea typeface="한컴산뜻돋움"/>
              </a:rPr>
              <a:t>" value="utf-8"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latin typeface="한컴산뜻돋움"/>
                <a:ea typeface="한컴산뜻돋움"/>
              </a:rPr>
              <a:t>&gt;  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beans:beans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CEEEDC-AC7A-2D90-9EF7-2EC3501FAD08}"/>
              </a:ext>
            </a:extLst>
          </p:cNvPr>
          <p:cNvSpPr/>
          <p:nvPr/>
        </p:nvSpPr>
        <p:spPr>
          <a:xfrm>
            <a:off x="296726" y="4275274"/>
            <a:ext cx="6609193" cy="147151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63BCB-BFEC-1555-43FB-CCF5A3270048}"/>
              </a:ext>
            </a:extLst>
          </p:cNvPr>
          <p:cNvSpPr txBox="1"/>
          <p:nvPr/>
        </p:nvSpPr>
        <p:spPr>
          <a:xfrm>
            <a:off x="6978587" y="4293441"/>
            <a:ext cx="200796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기능이 아닌 다음 기능에서 게시판 </a:t>
            </a:r>
            <a:r>
              <a:rPr lang="ko-KR" altLang="en-US" sz="1200" dirty="0" err="1"/>
              <a:t>새글쓰기에</a:t>
            </a:r>
            <a:r>
              <a:rPr lang="ko-KR" altLang="en-US" sz="1200" dirty="0"/>
              <a:t> 업로드할 때 필요한 빈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7655CEB-72E0-D5BC-3D96-768430201D2D}"/>
              </a:ext>
            </a:extLst>
          </p:cNvPr>
          <p:cNvSpPr/>
          <p:nvPr/>
        </p:nvSpPr>
        <p:spPr>
          <a:xfrm>
            <a:off x="6818638" y="4559889"/>
            <a:ext cx="159949" cy="187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6628" name="직사각형 26627"/>
          <p:cNvSpPr txBox="1"/>
          <p:nvPr/>
        </p:nvSpPr>
        <p:spPr>
          <a:xfrm>
            <a:off x="0" y="0"/>
            <a:ext cx="9144000" cy="68465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@RequestMapping(value = "/member/login.do", method = RequestMethod.POST)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ModelAndView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login</a:t>
            </a:r>
            <a:r>
              <a:rPr lang="ko-KR" altLang="en-US" sz="1200" b="1">
                <a:latin typeface="한컴산뜻돋움"/>
                <a:ea typeface="한컴산뜻돋움"/>
              </a:rPr>
              <a:t>(@ModelAttribute("member") MemberVO member,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              RedirectAttributes rAttr,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                       HttpServletRequest request, HttpServletResponse response) throws 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memberVO = memberService.login(member);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if(memberVO != null)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HttpSession session = request.getSession();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session.setAttribute("member", memberVO);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session.setAttribute("isLogOn", true);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//mav.setViewName("redirect:/member/listMembers.do");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String action = (String)session.getAttribute("action");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session.removeAttribute("action");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if(action!= null)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mav.setViewName("redirect:"+action);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}else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mav.setViewName("redirect:/member/listMembers.do");</a:t>
            </a: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}else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rAttr.addAttribute("result","loginFailed");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mav.setViewName("redirect:/member/loginForm.do");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@RequestMapping(value = "/member/logout.do", method =  RequestMethod.GET)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ModelAndView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logout</a:t>
            </a:r>
            <a:r>
              <a:rPr lang="ko-KR" altLang="en-US" sz="1200" b="1">
                <a:latin typeface="한컴산뜻돋움"/>
                <a:ea typeface="한컴산뜻돋움"/>
              </a:rPr>
              <a:t>(HttpServletRequest request, HttpServletResponse response) throws 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HttpSession session = request.getSession();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session.removeAttribute("member");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session.removeAttribute("isLogOn");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mav.setViewName("redirect:/member/listMembers.do");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6628" name="직사각형 26627"/>
          <p:cNvSpPr txBox="1"/>
          <p:nvPr/>
        </p:nvSpPr>
        <p:spPr>
          <a:xfrm>
            <a:off x="0" y="129301"/>
            <a:ext cx="9144000" cy="26461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@RequestMapping(value = "/member/*Form.do", method =  RequestMethod.GET)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ModelAndView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form</a:t>
            </a:r>
            <a:r>
              <a:rPr lang="ko-KR" altLang="en-US" sz="1200" b="1">
                <a:latin typeface="한컴산뜻돋움"/>
                <a:ea typeface="한컴산뜻돋움"/>
              </a:rPr>
              <a:t>(@RequestParam(value= "result", required=false) String result,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  @RequestParam(value= "action", required=false) String action,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       HttpServletRequest request,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       HttpServletResponse response) throws 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viewName = (String)request.getAttribute("viewName");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HttpSession session = request.getSession();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session.setAttribute("action", action);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mav.addObject("result",result);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mav.setViewName(viewName);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26629" name="직사각형 26628"/>
          <p:cNvSpPr txBox="1"/>
          <p:nvPr/>
        </p:nvSpPr>
        <p:spPr>
          <a:xfrm>
            <a:off x="5268397" y="5444235"/>
            <a:ext cx="3203857" cy="307777"/>
          </a:xfrm>
          <a:prstGeom prst="rect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Member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수정 기능 추가해보기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372248"/>
            <a:ext cx="7543799" cy="26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이번에는 글쓰기 기능을 구현할 </a:t>
            </a:r>
            <a:r>
              <a:rPr lang="en-US" altLang="ko-KR" sz="1200">
                <a:latin typeface="+mj-ea"/>
                <a:ea typeface="+mj-ea"/>
              </a:rPr>
              <a:t>BoardControllerImpl </a:t>
            </a:r>
            <a:r>
              <a:rPr lang="ko-KR" altLang="en-US" sz="1200">
                <a:latin typeface="+mj-ea"/>
                <a:ea typeface="+mj-ea"/>
              </a:rPr>
              <a:t>클래스를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68052" y="1649247"/>
            <a:ext cx="5933763" cy="50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5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312715" y="4024312"/>
            <a:ext cx="2689425" cy="2605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676" name="왼쪽 대괄호 28675"/>
          <p:cNvSpPr/>
          <p:nvPr/>
        </p:nvSpPr>
        <p:spPr>
          <a:xfrm>
            <a:off x="6548437" y="4386458"/>
            <a:ext cx="95250" cy="511969"/>
          </a:xfrm>
          <a:prstGeom prst="lef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8677" name="자유형 28676"/>
          <p:cNvSpPr/>
          <p:nvPr/>
        </p:nvSpPr>
        <p:spPr>
          <a:xfrm>
            <a:off x="4408331" y="4696750"/>
            <a:ext cx="2137087" cy="832776"/>
          </a:xfrm>
          <a:custGeom>
            <a:avLst/>
            <a:gdLst>
              <a:gd name="connsiteX0" fmla="*/ 2140106 w 2137087"/>
              <a:gd name="connsiteY0" fmla="*/ -729 h 832776"/>
              <a:gd name="connsiteX1" fmla="*/ -3019 w 2137087"/>
              <a:gd name="connsiteY1" fmla="*/ 832708 h 83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37087" h="832776">
                <a:moveTo>
                  <a:pt x="2140106" y="-729"/>
                </a:moveTo>
                <a:cubicBezTo>
                  <a:pt x="1782918" y="138176"/>
                  <a:pt x="354168" y="693801"/>
                  <a:pt x="-3019" y="832708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324EC1-A317-638A-EA5B-CBC1537CFB0A}"/>
              </a:ext>
            </a:extLst>
          </p:cNvPr>
          <p:cNvCxnSpPr/>
          <p:nvPr/>
        </p:nvCxnSpPr>
        <p:spPr>
          <a:xfrm>
            <a:off x="4923226" y="4796058"/>
            <a:ext cx="10355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C4810-BDB9-74C0-81F9-078F7B2558B0}"/>
              </a:ext>
            </a:extLst>
          </p:cNvPr>
          <p:cNvCxnSpPr/>
          <p:nvPr/>
        </p:nvCxnSpPr>
        <p:spPr>
          <a:xfrm>
            <a:off x="859899" y="5595400"/>
            <a:ext cx="7569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CCA56A-0D48-1ACF-31FC-B170112B7CAE}"/>
              </a:ext>
            </a:extLst>
          </p:cNvPr>
          <p:cNvCxnSpPr/>
          <p:nvPr/>
        </p:nvCxnSpPr>
        <p:spPr>
          <a:xfrm>
            <a:off x="3052037" y="5601455"/>
            <a:ext cx="121112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699F626-DC6F-4E25-2E4C-89CAB7B8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017" y="3202635"/>
            <a:ext cx="2781443" cy="2730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84D978-967E-4CD3-33B9-4AA9E7363CD8}"/>
              </a:ext>
            </a:extLst>
          </p:cNvPr>
          <p:cNvCxnSpPr/>
          <p:nvPr/>
        </p:nvCxnSpPr>
        <p:spPr>
          <a:xfrm flipH="1">
            <a:off x="5752848" y="3429000"/>
            <a:ext cx="2167915" cy="115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3717" y="1404111"/>
            <a:ext cx="6429669" cy="278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08402" y="1234455"/>
            <a:ext cx="5740153" cy="5623545"/>
            <a:chOff x="1308402" y="1234455"/>
            <a:chExt cx="5740153" cy="5623545"/>
          </a:xfrm>
        </p:grpSpPr>
        <p:pic>
          <p:nvPicPr>
            <p:cNvPr id="3072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97854" y="1234455"/>
              <a:ext cx="5650701" cy="500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27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308402" y="6289359"/>
              <a:ext cx="1577521" cy="5686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59693" y="1098273"/>
            <a:ext cx="5294866" cy="5759727"/>
            <a:chOff x="509588" y="1200150"/>
            <a:chExt cx="8124825" cy="8863220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9588" y="1200150"/>
              <a:ext cx="8124825" cy="445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09588" y="5657850"/>
              <a:ext cx="7599101" cy="4405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3419AC5-FF1E-AC2D-50C2-11807387E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861" y="6386856"/>
            <a:ext cx="1252193" cy="14017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3BC8C1-A96A-7795-E6BC-77B038D0A15A}"/>
              </a:ext>
            </a:extLst>
          </p:cNvPr>
          <p:cNvCxnSpPr/>
          <p:nvPr/>
        </p:nvCxnSpPr>
        <p:spPr>
          <a:xfrm>
            <a:off x="4711279" y="3964811"/>
            <a:ext cx="999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C173FE-BF7C-39E5-7735-31B11EF8038F}"/>
              </a:ext>
            </a:extLst>
          </p:cNvPr>
          <p:cNvCxnSpPr/>
          <p:nvPr/>
        </p:nvCxnSpPr>
        <p:spPr>
          <a:xfrm>
            <a:off x="2016525" y="3964811"/>
            <a:ext cx="9446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9CDCBC-E8B6-4394-4666-1DD047EF4ED2}"/>
              </a:ext>
            </a:extLst>
          </p:cNvPr>
          <p:cNvCxnSpPr/>
          <p:nvPr/>
        </p:nvCxnSpPr>
        <p:spPr>
          <a:xfrm>
            <a:off x="2186082" y="4662834"/>
            <a:ext cx="233141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F9D678-63EA-6C0F-9B3D-908358D20DFE}"/>
              </a:ext>
            </a:extLst>
          </p:cNvPr>
          <p:cNvCxnSpPr/>
          <p:nvPr/>
        </p:nvCxnSpPr>
        <p:spPr>
          <a:xfrm>
            <a:off x="2640254" y="4638612"/>
            <a:ext cx="3154983" cy="125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A55CBD-B964-1BAD-437D-5EC0C361BDB7}"/>
              </a:ext>
            </a:extLst>
          </p:cNvPr>
          <p:cNvSpPr txBox="1"/>
          <p:nvPr/>
        </p:nvSpPr>
        <p:spPr>
          <a:xfrm>
            <a:off x="5395317" y="4289225"/>
            <a:ext cx="3573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파일이름에 대한 </a:t>
            </a:r>
            <a:r>
              <a:rPr lang="en-US" altLang="ko-KR" sz="1000" b="1" dirty="0" err="1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MultipartFile</a:t>
            </a:r>
            <a:r>
              <a:rPr lang="en-US" altLang="ko-KR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객체를 가져온다</a:t>
            </a:r>
            <a:r>
              <a:rPr lang="en-US" altLang="ko-KR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1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A5476-089E-2370-CBD6-FF4E6FBC4CAA}"/>
              </a:ext>
            </a:extLst>
          </p:cNvPr>
          <p:cNvSpPr txBox="1"/>
          <p:nvPr/>
        </p:nvSpPr>
        <p:spPr>
          <a:xfrm>
            <a:off x="5395317" y="4536589"/>
            <a:ext cx="3573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ko-KR" altLang="en-US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실제 파일을 가져온다</a:t>
            </a:r>
            <a:r>
              <a:rPr lang="en-US" altLang="ko-KR" sz="1000" b="1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sz="1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1941-4F88-24D4-701E-9A3A50BA79FC}"/>
              </a:ext>
            </a:extLst>
          </p:cNvPr>
          <p:cNvSpPr txBox="1"/>
          <p:nvPr/>
        </p:nvSpPr>
        <p:spPr>
          <a:xfrm>
            <a:off x="586409" y="1441240"/>
            <a:ext cx="75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82333"/>
                </a:solidFill>
                <a:effectLst/>
                <a:latin typeface="Open Sans" panose="020B0604020202020204" pitchFamily="34" charset="0"/>
              </a:rPr>
              <a:t>HTTP multipart/form-data </a:t>
            </a:r>
            <a:r>
              <a:rPr lang="ko-KR" altLang="en-US" b="1" i="0" dirty="0">
                <a:solidFill>
                  <a:srgbClr val="082333"/>
                </a:solidFill>
                <a:effectLst/>
                <a:latin typeface="Open Sans" panose="020B0604020202020204" pitchFamily="34" charset="0"/>
              </a:rPr>
              <a:t>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16957-BC0E-D337-94D9-E153C229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7" y="1810572"/>
            <a:ext cx="4006382" cy="2221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33FB8-4BDE-FC76-FD61-E402FC7B1088}"/>
              </a:ext>
            </a:extLst>
          </p:cNvPr>
          <p:cNvSpPr txBox="1"/>
          <p:nvPr/>
        </p:nvSpPr>
        <p:spPr>
          <a:xfrm>
            <a:off x="617180" y="4032517"/>
            <a:ext cx="7909639" cy="255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i="0" u="sng" dirty="0">
                <a:solidFill>
                  <a:srgbClr val="0C344B"/>
                </a:solidFill>
                <a:effectLst/>
                <a:latin typeface="Open Sans" panose="020B0606030504020204" pitchFamily="34" charset="0"/>
              </a:rPr>
              <a:t>HTTP(</a:t>
            </a:r>
            <a:r>
              <a:rPr lang="en-US" altLang="ko-KR" sz="1200" b="1" i="0" u="sng" dirty="0" err="1">
                <a:solidFill>
                  <a:srgbClr val="0C344B"/>
                </a:solidFill>
                <a:effectLst/>
                <a:latin typeface="Open Sans" panose="020B0606030504020204" pitchFamily="34" charset="0"/>
              </a:rPr>
              <a:t>HyperText</a:t>
            </a:r>
            <a:r>
              <a:rPr lang="en-US" altLang="ko-KR" sz="1200" b="1" i="0" u="sng" dirty="0">
                <a:solidFill>
                  <a:srgbClr val="0C344B"/>
                </a:solidFill>
                <a:effectLst/>
                <a:latin typeface="Open Sans" panose="020B0606030504020204" pitchFamily="34" charset="0"/>
              </a:rPr>
              <a:t> Transfer Protocol): </a:t>
            </a:r>
            <a:r>
              <a:rPr lang="ko-KR" altLang="en-US" sz="1200" b="1" i="0" dirty="0">
                <a:effectLst/>
                <a:latin typeface="Roboto" panose="02000000000000000000" pitchFamily="2" charset="0"/>
              </a:rPr>
              <a:t>인터넷 상에서 클라이언트와 서버가 자원을 주고 받을 때 쓰는 통신 규약</a:t>
            </a:r>
            <a:r>
              <a:rPr lang="en-US" altLang="ko-KR" sz="1200" b="1" i="0" dirty="0">
                <a:effectLst/>
                <a:latin typeface="Roboto" panose="02000000000000000000" pitchFamily="2" charset="0"/>
              </a:rPr>
              <a:t>.</a:t>
            </a:r>
            <a:endParaRPr lang="en-US" altLang="ko-KR" sz="1200" b="1" i="0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effectLst/>
                <a:latin typeface="Roboto" panose="02000000000000000000" pitchFamily="2" charset="0"/>
              </a:rPr>
              <a:t>파일 업로드를 구현할 때</a:t>
            </a:r>
            <a:r>
              <a:rPr lang="en-US" altLang="ko-KR" sz="1200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클라이언트가 </a:t>
            </a:r>
            <a:r>
              <a:rPr lang="ko-KR" altLang="en-US" sz="1200" b="0" dirty="0" err="1">
                <a:effectLst/>
                <a:latin typeface="Roboto" panose="02000000000000000000" pitchFamily="2" charset="0"/>
              </a:rPr>
              <a:t>웹브라우저라면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폼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을 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통해서 파일을 등록해서 전송하게 된다</a:t>
            </a:r>
            <a:r>
              <a:rPr lang="en-US" altLang="ko-KR" sz="1200" b="0" dirty="0"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이때 웹 브라우저가 보내는 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HTTP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메시지는 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Content-Type 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속성이 </a:t>
            </a:r>
            <a:r>
              <a:rPr lang="en-US" altLang="ko-KR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multipart/form-data</a:t>
            </a:r>
            <a:r>
              <a:rPr lang="ko-KR" altLang="en-US" sz="1200" dirty="0">
                <a:effectLst/>
                <a:latin typeface="Roboto" panose="02000000000000000000" pitchFamily="2" charset="0"/>
              </a:rPr>
              <a:t>로 지정되며</a:t>
            </a:r>
            <a:r>
              <a:rPr lang="en-US" altLang="ko-KR" sz="1200" b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정해진 형식에 따라 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메시지를 </a:t>
            </a:r>
            <a:r>
              <a:rPr lang="ko-KR" altLang="en-US" sz="1200" b="1" dirty="0">
                <a:effectLst/>
                <a:latin typeface="Roboto" panose="02000000000000000000" pitchFamily="2" charset="0"/>
              </a:rPr>
              <a:t>인코딩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하여 전송한다</a:t>
            </a:r>
            <a:r>
              <a:rPr lang="en-US" altLang="ko-KR" sz="1200" b="0" dirty="0"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dirty="0">
                <a:effectLst/>
                <a:latin typeface="Roboto" panose="02000000000000000000" pitchFamily="2" charset="0"/>
              </a:rPr>
              <a:t>이를 처리하기 위한 서버는</a:t>
            </a:r>
            <a:r>
              <a:rPr lang="ko-KR" altLang="en-US" sz="1200" b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200" b="1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멀티파트 메시지에 대해서 각 파트별로 분리하여 개별 파일의 정보를 얻게 된다</a:t>
            </a:r>
            <a:r>
              <a:rPr lang="en-US" altLang="ko-KR" sz="1200" b="1" dirty="0">
                <a:solidFill>
                  <a:srgbClr val="8FA6B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8FA6B2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이미지 파일을 전송한다고 해서 이메일에 첨부파일을 붙여 메일을 보내는 것처럼 </a:t>
            </a:r>
            <a:r>
              <a:rPr lang="en-US" altLang="ko-KR" sz="1200" b="0" i="0" dirty="0" err="1">
                <a:effectLst/>
                <a:latin typeface="Roboto" panose="02000000000000000000" pitchFamily="2" charset="0"/>
              </a:rPr>
              <a:t>png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나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jpg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파일 자체가 전송되는 것이 아니다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이미지 파일도 문자로 이뤄져 있기 때문에 이미지 파일을 스펙에 맞게 문자로 생성하여 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HTTP request body</a:t>
            </a:r>
            <a:r>
              <a:rPr lang="ko-KR" altLang="en-US" sz="1200" b="0" i="0" dirty="0">
                <a:effectLst/>
                <a:latin typeface="Roboto" panose="02000000000000000000" pitchFamily="2" charset="0"/>
              </a:rPr>
              <a:t>에 담아 서버로 전송하는 것입니다</a:t>
            </a:r>
            <a:r>
              <a:rPr lang="en-US" altLang="ko-KR" sz="1200" b="0" i="0" dirty="0">
                <a:effectLst/>
                <a:latin typeface="Roboto" panose="02000000000000000000" pitchFamily="2" charset="0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8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1941-4F88-24D4-701E-9A3A50BA79FC}"/>
              </a:ext>
            </a:extLst>
          </p:cNvPr>
          <p:cNvSpPr txBox="1"/>
          <p:nvPr/>
        </p:nvSpPr>
        <p:spPr>
          <a:xfrm>
            <a:off x="586409" y="1441240"/>
            <a:ext cx="752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82333"/>
                </a:solidFill>
                <a:effectLst/>
                <a:latin typeface="Open Sans" panose="020B0604020202020204" pitchFamily="34" charset="0"/>
              </a:rPr>
              <a:t>HTTP multipart/form-data </a:t>
            </a:r>
            <a:r>
              <a:rPr lang="ko-KR" altLang="en-US" b="1" i="0" dirty="0">
                <a:solidFill>
                  <a:srgbClr val="082333"/>
                </a:solidFill>
                <a:effectLst/>
                <a:latin typeface="Open Sans" panose="020B0604020202020204" pitchFamily="34" charset="0"/>
              </a:rPr>
              <a:t>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2C9EFB-81B0-2710-FEAB-8996D32A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7" y="2017358"/>
            <a:ext cx="7654215" cy="283320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05F646-3493-A587-66C4-C5A71B02C6A7}"/>
              </a:ext>
            </a:extLst>
          </p:cNvPr>
          <p:cNvSpPr/>
          <p:nvPr/>
        </p:nvSpPr>
        <p:spPr>
          <a:xfrm>
            <a:off x="6406856" y="2276916"/>
            <a:ext cx="1979591" cy="2058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E1B8EF-5509-0660-A41C-75357279FA95}"/>
              </a:ext>
            </a:extLst>
          </p:cNvPr>
          <p:cNvSpPr/>
          <p:nvPr/>
        </p:nvSpPr>
        <p:spPr>
          <a:xfrm>
            <a:off x="1550241" y="4505388"/>
            <a:ext cx="5177563" cy="14533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10765"/>
            <a:ext cx="9144000" cy="61214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com.myspring.pro30.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board.controller;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java.io.File;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java.util.Enumeration;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java.util.HashMap;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java.util.Iterator;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java.util.Map;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javax.servlet.http.HttpServletRequest;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javax.servlet.http.HttpServletResponse;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javax.servlet.http.HttpSession;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org.apache.commons.io.FileUtils;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org.springframework.context.annotation.EnableAspectJAutoProxy;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org.springframework.http.HttpHeaders;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org.springframework.http.HttpStatus;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org.springframework.http.ResponseEntity;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org.springframework.stereotype.Controller;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org.springframework.web.bind.annotation.RequestMapping;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org.springframework.web.bind.annotation.RequestMethod;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org.springframework.web.bind.annotation.RequestParam;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org.springframework.web.bind.annotation.ResponseBody;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org.springframework.web.multipart.MultipartFile;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org.springframework.web.multipart.MultipartHttpServletRequest;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org.springframework.web.servlet.ModelAndView;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com.myspring.pro30.board.service.BoardService;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com.myspring.pro30.board.vo.ArticleVO;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com.myspring.pro30.board.vo.ImageVO;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com.myspring.pro30.member.vo.MemberVO;</a:t>
            </a:r>
          </a:p>
        </p:txBody>
      </p:sp>
    </p:spTree>
    <p:extLst>
      <p:ext uri="{BB962C8B-B14F-4D97-AF65-F5344CB8AC3E}">
        <p14:creationId xmlns:p14="http://schemas.microsoft.com/office/powerpoint/2010/main" val="40689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60689"/>
            <a:ext cx="9144001" cy="33855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@Controller("boardController")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BoardControllerImpl  implements BoardController{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static final String ARTICLE_IMAGE_REPO = "C:\\board\\article_image";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BoardService boardService;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ArticleVO articleVO;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@RequestMapping(value= 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/board/listArticles.do</a:t>
            </a:r>
            <a:r>
              <a:rPr lang="ko-KR" altLang="en-US" sz="1200" b="1">
                <a:latin typeface="한컴산뜻돋움"/>
                <a:ea typeface="한컴산뜻돋움"/>
              </a:rPr>
              <a:t>", method = {RequestMethod.GET, RequestMethod.POST})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ModelAndView listArticles(HttpServletRequest request, HttpServletResponse response) throws Exception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String viewName = (String)request.getAttribute("viewName");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List articlesList =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boardService.listArticles();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ModelAndView mav = new ModelAndView(viewName);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mav.addObject("articlesList", articlesList);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8151864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27</a:t>
            </a:r>
            <a:r>
              <a:rPr lang="ko-KR" altLang="en-US" sz="1200">
                <a:latin typeface="+mj-ea"/>
                <a:ea typeface="+mj-ea"/>
              </a:rPr>
              <a:t>장의 회원 관리 기능에 사용된 </a:t>
            </a:r>
            <a:r>
              <a:rPr lang="en-US" altLang="ko-KR" sz="1200">
                <a:latin typeface="+mj-ea"/>
                <a:ea typeface="+mj-ea"/>
              </a:rPr>
              <a:t>XML </a:t>
            </a:r>
            <a:r>
              <a:rPr lang="ko-KR" altLang="en-US" sz="1200">
                <a:latin typeface="+mj-ea"/>
                <a:ea typeface="+mj-ea"/>
              </a:rPr>
              <a:t>설정 파일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자바 클래스</a:t>
            </a:r>
            <a:r>
              <a:rPr lang="en-US" altLang="ko-KR" sz="1200">
                <a:latin typeface="+mj-ea"/>
                <a:ea typeface="+mj-ea"/>
              </a:rPr>
              <a:t>, JSP </a:t>
            </a:r>
            <a:r>
              <a:rPr lang="ko-KR" altLang="en-US" sz="1200">
                <a:latin typeface="+mj-ea"/>
                <a:ea typeface="+mj-ea"/>
              </a:rPr>
              <a:t>파일 순으로 동일한 패키지와 폴더를 만든 후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복사하여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027" name="직사각형 1026"/>
          <p:cNvSpPr txBox="1"/>
          <p:nvPr/>
        </p:nvSpPr>
        <p:spPr>
          <a:xfrm>
            <a:off x="0" y="2901600"/>
            <a:ext cx="9144000" cy="301152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&lt;web-app version="2.5" xmlns="http://java.sun.com/xml/ns/javaee"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xmlns:xsi="http://www.w3.org/2001/XMLSchema-instance"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xsi:schemaLocation="http://java.sun.com/xml/ns/javaee http://java.sun.com/xml/ns/javaee/web-app_2_5.xsd"&gt;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The definition of the Root Spring Container shared by all Servlets and Filters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&lt;context-param&gt;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   &lt;param-name&gt;contextConfigLocation&lt;/param-name&gt;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   &lt;param-value&gt;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/WEB-INF/spring/action-mybatis.xml</a:t>
            </a:r>
            <a:r>
              <a:rPr lang="ko-KR" altLang="en-US" sz="1200" b="1">
                <a:latin typeface="한컴산뜻돋움"/>
                <a:ea typeface="한컴산뜻돋움"/>
              </a:rPr>
              <a:t>&lt;/param-value&gt;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&lt;/context-param&gt;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Creates the Spring Container shared by all Servlets and Filters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&lt;listener&gt;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&lt;listener-class&gt;org.springframework.web.context.ContextLoaderListener&lt;/listener-class&gt;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&lt;/listener&gt;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  <p:sp>
        <p:nvSpPr>
          <p:cNvPr id="1028" name="직사각형 1027"/>
          <p:cNvSpPr txBox="1"/>
          <p:nvPr/>
        </p:nvSpPr>
        <p:spPr>
          <a:xfrm>
            <a:off x="161925" y="2597963"/>
            <a:ext cx="1295400" cy="31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web.xml</a:t>
            </a:r>
          </a:p>
        </p:txBody>
      </p:sp>
      <p:pic>
        <p:nvPicPr>
          <p:cNvPr id="8" name="그림 1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157545" y="1986029"/>
            <a:ext cx="1943100" cy="1133475"/>
          </a:xfrm>
          <a:prstGeom prst="rect">
            <a:avLst/>
          </a:prstGeom>
          <a:ln w="9525" cap="flat" cmpd="sng">
            <a:solidFill>
              <a:srgbClr val="4472C4">
                <a:alpha val="100000"/>
              </a:srgb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7361840" y="2644306"/>
            <a:ext cx="1534510" cy="210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6127531" y="2722179"/>
            <a:ext cx="1156138" cy="178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98789"/>
            <a:ext cx="9144000" cy="50783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//한 개 이미지 글쓰기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@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Override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@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RequestMapping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board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addNewArticle.do</a:t>
            </a:r>
            <a:r>
              <a:rPr lang="ko-KR" altLang="en-US" sz="1200" b="1" dirty="0">
                <a:latin typeface="한컴산뜻돋움"/>
                <a:ea typeface="한컴산뜻돋움"/>
              </a:rPr>
              <a:t>" ,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method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RequestMethod.POST</a:t>
            </a:r>
            <a:r>
              <a:rPr lang="ko-KR" altLang="en-US" sz="1200" b="1" dirty="0">
                <a:latin typeface="한컴산뜻돋움"/>
                <a:ea typeface="한컴산뜻돋움"/>
              </a:rPr>
              <a:t>)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@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ResponseBody</a:t>
            </a:r>
            <a:endParaRPr lang="ko-KR" altLang="en-US" sz="1200" b="1" dirty="0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public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ResponseEntity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addNewArticle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MultipartHttpServletRequest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HttpServletResponse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)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throws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Exception</a:t>
            </a:r>
            <a:r>
              <a:rPr lang="ko-KR" altLang="en-US" sz="1200" b="1" dirty="0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multipartRequest.setCharacterEncoding</a:t>
            </a:r>
            <a:r>
              <a:rPr lang="ko-KR" altLang="en-US" sz="1200" b="1" dirty="0">
                <a:latin typeface="한컴산뜻돋움"/>
                <a:ea typeface="한컴산뜻돋움"/>
              </a:rPr>
              <a:t>("utf-8");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Map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String,Object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articleMap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HashMap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Object</a:t>
            </a:r>
            <a:r>
              <a:rPr lang="ko-KR" altLang="en-US" sz="1200" b="1" dirty="0">
                <a:latin typeface="한컴산뜻돋움"/>
                <a:ea typeface="한컴산뜻돋움"/>
              </a:rPr>
              <a:t>&gt;();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Enumeration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enu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multipartRequest.getParameterNames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ea typeface="한컴산뜻돋움"/>
              </a:rPr>
              <a:t>		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while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enu.hasMoreElements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()){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=(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)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enu.nextElement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multipartRequest.getParameter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articleMap.put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name,value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800080"/>
                </a:solidFill>
                <a:ea typeface="한컴산뜻돋움"/>
              </a:rPr>
              <a:t>		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}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=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upload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multipartRequest.getSession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 = 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</a:t>
            </a:r>
            <a:r>
              <a:rPr lang="ko-KR" altLang="en-US" sz="1200" b="1" dirty="0">
                <a:latin typeface="한컴산뜻돋움"/>
                <a:ea typeface="한컴산뜻돋움"/>
              </a:rPr>
              <a:t>)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session.getAttribute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</a:t>
            </a:r>
            <a:r>
              <a:rPr lang="ko-KR" altLang="en-US" sz="1200" b="1" dirty="0"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memberVO.getId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articleMap.put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parentNO</a:t>
            </a:r>
            <a:r>
              <a:rPr lang="ko-KR" altLang="en-US" sz="1200" b="1" dirty="0">
                <a:latin typeface="한컴산뜻돋움"/>
                <a:ea typeface="한컴산뜻돋움"/>
              </a:rPr>
              <a:t>", 0);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articleMap.put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articleMap.put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message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ResponseEntity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resEnt</a:t>
            </a:r>
            <a:r>
              <a:rPr lang="ko-KR" altLang="en-US" sz="1200" b="1" dirty="0"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null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HttpHeaders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responseHeaders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HttpHeaders</a:t>
            </a:r>
            <a:r>
              <a:rPr lang="ko-KR" altLang="en-US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responseHeaders.add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Content-Type</a:t>
            </a:r>
            <a:r>
              <a:rPr lang="ko-KR" altLang="en-US" sz="1200" b="1" dirty="0">
                <a:latin typeface="한컴산뜻돋움"/>
                <a:ea typeface="한컴산뜻돋움"/>
              </a:rPr>
              <a:t>", 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text</a:t>
            </a:r>
            <a:r>
              <a:rPr lang="ko-KR" altLang="en-US" sz="1200" b="1" dirty="0"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html</a:t>
            </a:r>
            <a:r>
              <a:rPr lang="ko-KR" altLang="en-US" sz="1200" b="1" dirty="0">
                <a:latin typeface="한컴산뜻돋움"/>
                <a:ea typeface="한컴산뜻돋움"/>
              </a:rPr>
              <a:t>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charset</a:t>
            </a:r>
            <a:r>
              <a:rPr lang="ko-KR" altLang="en-US" sz="1200" b="1" dirty="0">
                <a:latin typeface="한컴산뜻돋움"/>
                <a:ea typeface="한컴산뜻돋움"/>
              </a:rPr>
              <a:t>=utf-8");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0" y="431718"/>
            <a:ext cx="9144000" cy="521470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try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int articleNO =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boardService.addNewArticle(articleMap);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if(imageFileName!=null &amp;&amp; imageFileName.length()!=0)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File srcFile = new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File(ARTICLE_IMAGE_REPO+"\\"+"temp"+"\\"+imageFileName);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File destDir = new File(ARTICLE_IMAGE_REPO+"\\"+articleNO);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FileUtils.moveFileToDirectory(srcFile, destDir,true);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message = "&lt;script&gt;";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message += " alert('새글을 추가했습니다.');";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message += " location.href='"+multipartRequest.getContextPath()+"/board/listArticles.do'; 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message +=" &lt;/script&gt;";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    resEnt =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new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ResponseEntity(message, responseHeaders, HttpStatus.CREATED);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catch(Exception 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File srcFile = new File(ARTICLE_IMAGE_REPO+"\\"+"temp"+"\\"+imageFileName);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srcFile.delete();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message = " &lt;script&gt;";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message +=" alert('오류가 발생했습니다. 다시 시도해 주세요');');";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message +=" location.href='"+multipartRequest.getContextPath()+"/board/articleForm.do'; ";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message +=" &lt;/script&gt;";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resEnt = new ResponseEntity(message, responseHeaders, HttpStatus.CREATED);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	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e.printStackTrace();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ea typeface="한컴산뜻돋움"/>
              </a:rPr>
              <a:t>	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resEnt;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1748" name="직사각형 31747"/>
          <p:cNvSpPr txBox="1"/>
          <p:nvPr/>
        </p:nvSpPr>
        <p:spPr>
          <a:xfrm>
            <a:off x="-1" y="447880"/>
            <a:ext cx="9144001" cy="56323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@RequestMapping(value = "/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board</a:t>
            </a:r>
            <a:r>
              <a:rPr lang="ko-KR" altLang="en-US" sz="1200" b="1" dirty="0">
                <a:latin typeface="한컴산뜻돋움"/>
                <a:ea typeface="한컴산뜻돋움"/>
              </a:rPr>
              <a:t>/*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Form.do</a:t>
            </a:r>
            <a:r>
              <a:rPr lang="ko-KR" altLang="en-US" sz="1200" b="1" dirty="0">
                <a:latin typeface="한컴산뜻돋움"/>
                <a:ea typeface="한컴산뜻돋움"/>
              </a:rPr>
              <a:t>",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method</a:t>
            </a:r>
            <a:r>
              <a:rPr lang="ko-KR" altLang="en-US" sz="1200" b="1" dirty="0">
                <a:latin typeface="한컴산뜻돋움"/>
                <a:ea typeface="한컴산뜻돋움"/>
              </a:rPr>
              <a:t> =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RequestMethod.GET</a:t>
            </a:r>
            <a:r>
              <a:rPr lang="ko-KR" altLang="en-US" sz="1200" b="1" dirty="0">
                <a:latin typeface="한컴산뜻돋움"/>
                <a:ea typeface="한컴산뜻돋움"/>
              </a:rPr>
              <a:t>)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private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ModelAndView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form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HttpServletRequest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,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HttpServletResponse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response</a:t>
            </a:r>
            <a:r>
              <a:rPr lang="ko-KR" altLang="en-US" sz="1200" b="1" dirty="0">
                <a:latin typeface="한컴산뜻돋움"/>
                <a:ea typeface="한컴산뜻돋움"/>
              </a:rPr>
              <a:t>)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throws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Exception</a:t>
            </a:r>
            <a:r>
              <a:rPr lang="ko-KR" altLang="en-US" sz="1200" b="1" dirty="0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viewName</a:t>
            </a:r>
            <a:r>
              <a:rPr lang="ko-KR" altLang="en-US" sz="1200" b="1" dirty="0">
                <a:latin typeface="한컴산뜻돋움"/>
                <a:ea typeface="한컴산뜻돋움"/>
              </a:rPr>
              <a:t> = 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)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request.getAttribute</a:t>
            </a:r>
            <a:r>
              <a:rPr lang="ko-KR" altLang="en-US" sz="1200" b="1" dirty="0">
                <a:latin typeface="한컴산뜻돋움"/>
                <a:ea typeface="한컴산뜻돋움"/>
              </a:rPr>
              <a:t>("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viewName</a:t>
            </a:r>
            <a:r>
              <a:rPr lang="ko-KR" altLang="en-US" sz="1200" b="1" dirty="0">
                <a:latin typeface="한컴산뜻돋움"/>
                <a:ea typeface="한컴산뜻돋움"/>
              </a:rPr>
              <a:t>");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ModelAndView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mav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ModelAndView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mav.setViewName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viewName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return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mav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en-US" altLang="ko-KR" sz="1200" b="1" dirty="0" smtClean="0">
                <a:latin typeface="한컴산뜻돋움"/>
                <a:ea typeface="한컴산뜻돋움"/>
              </a:rPr>
              <a:t>         }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//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한개</a:t>
            </a:r>
            <a:r>
              <a:rPr lang="ko-KR" altLang="en-US" sz="1200" b="1" dirty="0">
                <a:latin typeface="한컴산뜻돋움"/>
                <a:ea typeface="한컴산뜻돋움"/>
              </a:rPr>
              <a:t> 이미지 업로드하기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private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upload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MultipartHttpServletRequest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</a:t>
            </a:r>
            <a:r>
              <a:rPr lang="ko-KR" altLang="en-US" sz="1200" b="1" dirty="0">
                <a:latin typeface="한컴산뜻돋움"/>
                <a:ea typeface="한컴산뜻돋움"/>
              </a:rPr>
              <a:t>)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throws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Exception</a:t>
            </a:r>
            <a:r>
              <a:rPr lang="ko-KR" altLang="en-US" sz="1200" b="1" dirty="0">
                <a:latin typeface="한컴산뜻돋움"/>
                <a:ea typeface="한컴산뜻돋움"/>
              </a:rPr>
              <a:t>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null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Iterator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fileNames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multipartRequest.getFileNames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while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fileNames.hasNext</a:t>
            </a:r>
            <a:r>
              <a:rPr lang="ko-KR" altLang="en-US" sz="1200" b="1" dirty="0">
                <a:latin typeface="한컴산뜻돋움"/>
                <a:ea typeface="한컴산뜻돋움"/>
              </a:rPr>
              <a:t>()){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fileNames.next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MultipartFile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mFile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multipartRequest.getFile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=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mFile.getOriginalFilename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();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</a:t>
            </a:r>
            <a:r>
              <a:rPr lang="ko-KR" altLang="en-US" sz="1200" b="1" dirty="0">
                <a:latin typeface="한컴산뜻돋움"/>
                <a:ea typeface="한컴산뜻돋움"/>
              </a:rPr>
              <a:t> =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</a:t>
            </a:r>
            <a:r>
              <a:rPr lang="ko-KR" altLang="en-US" sz="1200" b="1" dirty="0">
                <a:latin typeface="한컴산뜻돋움"/>
                <a:ea typeface="한컴산뜻돋움"/>
              </a:rPr>
              <a:t>(ARTICLE_IMAGE_REPO +"\\"+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mFile.getSize</a:t>
            </a:r>
            <a:r>
              <a:rPr lang="ko-KR" altLang="en-US" sz="1200" b="1" dirty="0">
                <a:latin typeface="한컴산뜻돋움"/>
                <a:ea typeface="한컴산뜻돋움"/>
              </a:rPr>
              <a:t>()!=0){ //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Null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Check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(!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file.exists</a:t>
            </a:r>
            <a:r>
              <a:rPr lang="ko-KR" altLang="en-US" sz="1200" b="1" dirty="0">
                <a:latin typeface="한컴산뜻돋움"/>
                <a:ea typeface="한컴산뜻돋움"/>
              </a:rPr>
              <a:t>()){ //경로상에 파일이 존재하지 않을 경우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if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file.getParentFile</a:t>
            </a:r>
            <a:r>
              <a:rPr lang="ko-KR" altLang="en-US" sz="1200" b="1" dirty="0">
                <a:latin typeface="한컴산뜻돋움"/>
                <a:ea typeface="한컴산뜻돋움"/>
              </a:rPr>
              <a:t>().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mkdirs</a:t>
            </a:r>
            <a:r>
              <a:rPr lang="ko-KR" altLang="en-US" sz="1200" b="1" dirty="0">
                <a:latin typeface="한컴산뜻돋움"/>
                <a:ea typeface="한컴산뜻돋움"/>
              </a:rPr>
              <a:t>()){ //경로에 해당하는 디렉토리들을 생성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file.createNewFile</a:t>
            </a:r>
            <a:r>
              <a:rPr lang="ko-KR" altLang="en-US" sz="1200" b="1" dirty="0">
                <a:latin typeface="한컴산뜻돋움"/>
                <a:ea typeface="한컴산뜻돋움"/>
              </a:rPr>
              <a:t>(); //이후 파일 생성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mFile.transferTo</a:t>
            </a:r>
            <a:r>
              <a:rPr lang="ko-KR" altLang="en-US" sz="1200" b="1" dirty="0">
                <a:latin typeface="한컴산뜻돋움"/>
                <a:ea typeface="한컴산뜻돋움"/>
              </a:rPr>
              <a:t>(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new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File</a:t>
            </a:r>
            <a:r>
              <a:rPr lang="ko-KR" altLang="en-US" sz="1200" b="1" dirty="0">
                <a:latin typeface="한컴산뜻돋움"/>
                <a:ea typeface="한컴산뜻돋움"/>
              </a:rPr>
              <a:t>(ARTICLE_IMAGE_REPO +"\\"+"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temp</a:t>
            </a:r>
            <a:r>
              <a:rPr lang="ko-KR" altLang="en-US" sz="1200" b="1" dirty="0">
                <a:latin typeface="한컴산뜻돋움"/>
                <a:ea typeface="한컴산뜻돋움"/>
              </a:rPr>
              <a:t>"+ "\\"+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)); 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                                                      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//임시로 저장된 </a:t>
            </a:r>
            <a:r>
              <a:rPr lang="ko-KR" altLang="en-US" sz="1200" b="1" dirty="0" err="1">
                <a:solidFill>
                  <a:srgbClr val="800080"/>
                </a:solidFill>
                <a:latin typeface="한컴산뜻돋움"/>
                <a:ea typeface="한컴산뜻돋움"/>
              </a:rPr>
              <a:t>multipartFile을</a:t>
            </a:r>
            <a:r>
              <a:rPr lang="ko-KR" altLang="en-US" sz="1200" b="1" dirty="0">
                <a:solidFill>
                  <a:srgbClr val="800080"/>
                </a:solidFill>
                <a:latin typeface="한컴산뜻돋움"/>
                <a:ea typeface="한컴산뜻돋움"/>
              </a:rPr>
              <a:t> 실제 파일로 전송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return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imageFileName</a:t>
            </a:r>
            <a:r>
              <a:rPr lang="ko-KR" altLang="en-US" sz="1200" b="1" dirty="0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3525"/>
            <a:ext cx="7624141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클래스에서는 컨트롤러에서 전달된 </a:t>
            </a:r>
            <a:r>
              <a:rPr lang="en-US" altLang="ko-KR" sz="1200">
                <a:latin typeface="+mj-ea"/>
                <a:ea typeface="+mj-ea"/>
              </a:rPr>
              <a:t>articleMap</a:t>
            </a:r>
            <a:r>
              <a:rPr lang="ko-KR" altLang="en-US" sz="1200">
                <a:latin typeface="+mj-ea"/>
                <a:ea typeface="+mj-ea"/>
              </a:rPr>
              <a:t>을 다시 </a:t>
            </a:r>
            <a:r>
              <a:rPr lang="en-US" altLang="ko-KR" sz="1200">
                <a:latin typeface="+mj-ea"/>
                <a:ea typeface="+mj-ea"/>
              </a:rPr>
              <a:t>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insertNewArticle() </a:t>
            </a:r>
            <a:r>
              <a:rPr lang="ko-KR" altLang="en-US" sz="1200">
                <a:latin typeface="+mj-ea"/>
                <a:ea typeface="+mj-ea"/>
              </a:rPr>
              <a:t>메서드 인자로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3310" y="1995190"/>
            <a:ext cx="6510338" cy="3454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2771" name="직사각형 32770"/>
          <p:cNvSpPr txBox="1"/>
          <p:nvPr/>
        </p:nvSpPr>
        <p:spPr>
          <a:xfrm>
            <a:off x="0" y="475253"/>
            <a:ext cx="9144000" cy="61296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com.myspring.pro30.board.service;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java.util.HashMap;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java.util.Map;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org.springframework.stereotype.Service;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org.springframework.transaction.annotation.Propagation;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org.springframework.transaction.annotation.Transactional;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com.myspring.pro30.board.dao.BoardDAO;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com.myspring.pro30.board.vo.ArticleVO;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com.myspring.pro30.board.vo.ImageVO;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@Service("boardService")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@Transactional(propagation = Propagation.REQUIRED)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BoardServiceImpl  implements BoardService{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BoardDAO boardDAO;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List&lt;ArticleVO&gt; listArticles() throws Exception{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List&lt;ArticleVO&gt; articlesList = 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boardDAO.selectAllArticlesList();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</a:t>
            </a:r>
            <a:r>
              <a:rPr lang="en-US" altLang="ko-KR" sz="1200" b="1">
                <a:latin typeface="한컴산뜻돋움"/>
                <a:ea typeface="한컴산뜻돋움"/>
              </a:rPr>
              <a:t>               </a:t>
            </a:r>
            <a:r>
              <a:rPr lang="ko-KR" altLang="en-US" sz="1200" b="1">
                <a:latin typeface="한컴산뜻돋움"/>
                <a:ea typeface="한컴산뜻돋움"/>
              </a:rPr>
              <a:t>    return articlesList;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//단일 이미지 추가하기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int addNewArticle(Map articleMap) throws Exception{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return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boardDAO.insertNewArticle(articleMap);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5899"/>
            <a:ext cx="7890839" cy="445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DAO</a:t>
            </a:r>
            <a:r>
              <a:rPr lang="ko-KR" altLang="en-US" sz="1200">
                <a:latin typeface="+mj-ea"/>
                <a:ea typeface="+mj-ea"/>
              </a:rPr>
              <a:t>에서는 새 글에 대한 글 번호를 조회한 후 전달된 </a:t>
            </a:r>
            <a:r>
              <a:rPr lang="en-US" altLang="ko-KR" sz="1200">
                <a:latin typeface="+mj-ea"/>
                <a:ea typeface="+mj-ea"/>
              </a:rPr>
              <a:t>articleMap</a:t>
            </a:r>
            <a:r>
              <a:rPr lang="ko-KR" altLang="en-US" sz="1200">
                <a:latin typeface="+mj-ea"/>
                <a:ea typeface="+mj-ea"/>
              </a:rPr>
              <a:t>에 글 번호를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그리고 </a:t>
            </a:r>
            <a:r>
              <a:rPr lang="en-US" altLang="ko-KR" sz="1200">
                <a:latin typeface="+mj-ea"/>
                <a:ea typeface="+mj-ea"/>
              </a:rPr>
              <a:t>insert() </a:t>
            </a:r>
            <a:r>
              <a:rPr lang="ko-KR" altLang="en-US" sz="1200">
                <a:latin typeface="+mj-ea"/>
                <a:ea typeface="+mj-ea"/>
              </a:rPr>
              <a:t>메서드를 호출하면서 </a:t>
            </a:r>
            <a:r>
              <a:rPr lang="en-US" altLang="ko-KR" sz="1200">
                <a:latin typeface="+mj-ea"/>
                <a:ea typeface="+mj-ea"/>
              </a:rPr>
              <a:t>articleMap</a:t>
            </a:r>
            <a:r>
              <a:rPr lang="ko-KR" altLang="en-US" sz="1200">
                <a:latin typeface="+mj-ea"/>
                <a:ea typeface="+mj-ea"/>
              </a:rPr>
              <a:t>을 해당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02506" y="2047875"/>
            <a:ext cx="6493669" cy="4110038"/>
            <a:chOff x="431316" y="2128838"/>
            <a:chExt cx="8267700" cy="6000750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1316" y="2128838"/>
              <a:ext cx="8201025" cy="120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31316" y="3338513"/>
              <a:ext cx="8267700" cy="4791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3763F0C-0560-9CEC-9DEB-D5448666D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49" y="6098019"/>
            <a:ext cx="2941015" cy="713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5710-94A4-9A20-0265-97F46C706B84}"/>
              </a:ext>
            </a:extLst>
          </p:cNvPr>
          <p:cNvSpPr txBox="1"/>
          <p:nvPr/>
        </p:nvSpPr>
        <p:spPr>
          <a:xfrm>
            <a:off x="8320431" y="5851798"/>
            <a:ext cx="77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board.xml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0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2771" name="직사각형 32770"/>
          <p:cNvSpPr txBox="1"/>
          <p:nvPr/>
        </p:nvSpPr>
        <p:spPr>
          <a:xfrm>
            <a:off x="0" y="0"/>
            <a:ext cx="9144001" cy="64846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package com.myspring.pro30.board.dao;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java.util.ArrayList;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java.util.List;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java.util.Map;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org.apache.ibatis.session.SqlSession;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org.springframework.beans.factory.annotation.Autowired;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org.springframework.dao.DataAccessException;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org.springframework.stereotype.Repository;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com.myspring.pro30.board.vo.ArticleVO;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import com.myspring.pro30.board.vo.ImageVO;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@Repository("boardDAO")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public class BoardDAOImpl implements BoardDAO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private SqlSession sqlSession;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@Override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public List </a:t>
            </a:r>
            <a:r>
              <a:rPr lang="ko-KR" altLang="en-US" sz="1200" b="1">
                <a:solidFill>
                  <a:srgbClr val="800080"/>
                </a:solidFill>
                <a:latin typeface="함초롬돋움"/>
                <a:ea typeface="함초롬돋움"/>
              </a:rPr>
              <a:t>selectAllArticlesList()</a:t>
            </a:r>
            <a:r>
              <a:rPr lang="ko-KR" altLang="en-US" sz="1200" b="1">
                <a:latin typeface="함초롬돋움"/>
                <a:ea typeface="함초롬돋움"/>
              </a:rPr>
              <a:t> throws DataAccessException {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List&lt;ArticleVO&gt; articlesList = sqlSession.selectList("mapper.board.selectAllArticlesList");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return articlesList;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}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@Override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public int </a:t>
            </a:r>
            <a:r>
              <a:rPr lang="ko-KR" altLang="en-US" sz="1200" b="1">
                <a:solidFill>
                  <a:srgbClr val="800080"/>
                </a:solidFill>
                <a:latin typeface="함초롬돋움"/>
                <a:ea typeface="함초롬돋움"/>
              </a:rPr>
              <a:t>insertNewArticle(Map articleMap)</a:t>
            </a:r>
            <a:r>
              <a:rPr lang="ko-KR" altLang="en-US" sz="1200" b="1">
                <a:latin typeface="함초롬돋움"/>
                <a:ea typeface="함초롬돋움"/>
              </a:rPr>
              <a:t> throws DataAccessException {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int articleNO = selectNewArticleNO();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articleMap.put("articleNO", articleNO);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sqlSession.insert("mapper.board.insertNewArticle",articleMap);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return articleNO;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}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    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private int </a:t>
            </a:r>
            <a:r>
              <a:rPr lang="ko-KR" altLang="en-US" sz="1200" b="1">
                <a:solidFill>
                  <a:srgbClr val="800080"/>
                </a:solidFill>
                <a:latin typeface="함초롬돋움"/>
                <a:ea typeface="함초롬돋움"/>
              </a:rPr>
              <a:t>selectNewArticleNO()</a:t>
            </a:r>
            <a:r>
              <a:rPr lang="ko-KR" altLang="en-US" sz="1200" b="1">
                <a:latin typeface="함초롬돋움"/>
                <a:ea typeface="함초롬돋움"/>
              </a:rPr>
              <a:t> throws DataAccessException {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	return sqlSession.selectOne("mapper.board.selectNewArticleNO");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	}</a:t>
            </a:r>
          </a:p>
          <a:p>
            <a:pPr>
              <a:defRPr/>
            </a:pPr>
            <a:r>
              <a:rPr lang="ko-KR" altLang="en-US" sz="1200" b="1">
                <a:latin typeface="함초롬돋움"/>
                <a:ea typeface="함초롬돋움"/>
              </a:rPr>
              <a:t>}</a:t>
            </a: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5" y="1116124"/>
            <a:ext cx="8039114" cy="50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060382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30.5.3 JSP </a:t>
            </a:r>
            <a:r>
              <a:rPr lang="ko-KR" altLang="en-US" b="1"/>
              <a:t>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569" y="1589449"/>
            <a:ext cx="7391399" cy="642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글목록창에서 회원 로그인 상태</a:t>
            </a:r>
            <a:r>
              <a:rPr lang="en-US" altLang="ko-KR" sz="1200">
                <a:latin typeface="+mj-ea"/>
                <a:ea typeface="+mj-ea"/>
              </a:rPr>
              <a:t>(${isLogOn})</a:t>
            </a:r>
            <a:r>
              <a:rPr lang="ko-KR" altLang="en-US" sz="1200">
                <a:latin typeface="+mj-ea"/>
                <a:ea typeface="+mj-ea"/>
              </a:rPr>
              <a:t>를 함수 인자 값으로 미리 저장해 놓습니다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글쓰기를 클릭하면 자바스크립트 함수를 호출하면서 로그인 상태 여부에 따라 각각 다른 요청을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  수행합니다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88579" y="2376264"/>
            <a:ext cx="6072188" cy="4100513"/>
            <a:chOff x="461963" y="1185863"/>
            <a:chExt cx="8220075" cy="5572125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1185863"/>
              <a:ext cx="8220075" cy="44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1963" y="5672138"/>
              <a:ext cx="8153400" cy="108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475716"/>
            <a:ext cx="9144000" cy="53968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.cls1 {text-decoration:none;}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.cls2{text-align:center; font-size:30px;}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&lt;/style&gt;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&lt;title&gt;글목록창&lt;/title&gt;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&lt;script&gt;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function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 fn_articleForm(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isLogOn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,</a:t>
            </a:r>
            <a:r>
              <a:rPr lang="ko-KR" altLang="en-US" sz="1200" b="1">
                <a:solidFill>
                  <a:srgbClr val="008000"/>
                </a:solidFill>
                <a:latin typeface="한컴산뜻돋움"/>
                <a:ea typeface="한컴산뜻돋움"/>
              </a:rPr>
              <a:t>articleForm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,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loginForm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)</a:t>
            </a:r>
            <a:r>
              <a:rPr lang="ko-KR" altLang="en-US" sz="1200" b="1">
                <a:latin typeface="한컴산뜻돋움"/>
                <a:ea typeface="한컴산뜻돋움"/>
              </a:rPr>
              <a:t>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if(isLogOn != '' &amp;&amp; isLogOn != 'false'){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location.href=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articleForm</a:t>
            </a:r>
            <a:r>
              <a:rPr lang="ko-KR" altLang="en-US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}else{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alert("로그인 후 글쓰기가 가능합니다.")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location.href=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loginForm</a:t>
            </a:r>
            <a:r>
              <a:rPr lang="ko-KR" altLang="en-US" sz="1200" b="1">
                <a:latin typeface="한컴산뜻돋움"/>
                <a:ea typeface="한컴산뜻돋움"/>
              </a:rPr>
              <a:t>+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'?action=/board/articleForm.do'</a:t>
            </a:r>
            <a:r>
              <a:rPr lang="ko-KR" altLang="en-US" sz="1200" b="1">
                <a:latin typeface="한컴산뜻돋움"/>
                <a:ea typeface="한컴산뜻돋움"/>
              </a:rPr>
              <a:t>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}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&lt;/script&gt;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363855"/>
            <a:ext cx="9144000" cy="613029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&lt;table align="center" border="1"  width="80%" 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&lt;tr height="10" align="center"  bgcolor="lightgreen"&gt;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&gt;글번호&lt;/td&gt;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&gt;작성자&lt;/td&gt;         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&gt;제목&lt;/td&gt;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&gt;작성일&lt;/td&gt;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&lt;c:choose&gt;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&lt;c:when test="${articlesList ==null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&lt;tr  height="10"&gt;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colspan="4"&gt;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&lt;p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&lt;b&gt;&lt;span style="font-size:9pt;"&gt;등록된 글이 없습니다.&lt;/span&gt;&lt;/b&gt;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&lt;/p&gt;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&lt;/td&gt;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&lt;/c:when&gt;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&lt;c:when test="${articlesList !=null }"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&lt;c:forEach  var="article" items="${articlesList }" varStatus="articleNum" 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&lt;tr align="center"&gt;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width="5%"&gt;${articleNum.count}&lt;/td&gt;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width="10%"&gt;${article.id }&lt;/td&gt;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&lt;td align='left'  width="35%"&gt;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&lt;span style="padding-right:30px"&gt;&lt;/span&gt;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&lt;c:choose&gt;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&lt;c:when test='${article.level &gt; 1 }'&gt;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&lt;c:forEach begin="1" end="${article.level }" step="1"&gt;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     &lt;span style="padding-left:20px"&gt;&lt;/span&gt;   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&lt;/c:forEach&gt;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 &lt;span style="font-size:12px;"&gt;[답변]&lt;/span&gt;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&lt;a class='cls1' href="${contextPath}/board/viewArticle.do?articleNO=${article.articleNO}"&gt;${article.title}&lt;/a&gt;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&lt;/c:when&gt;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1027" name="직사각형 1026"/>
          <p:cNvSpPr txBox="1"/>
          <p:nvPr/>
        </p:nvSpPr>
        <p:spPr>
          <a:xfrm>
            <a:off x="-1" y="1188132"/>
            <a:ext cx="9144001" cy="547842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&lt;?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version</a:t>
            </a:r>
            <a:r>
              <a:rPr lang="ko-KR" altLang="en-US" sz="1000" b="1" dirty="0">
                <a:latin typeface="한컴산뜻돋움"/>
                <a:ea typeface="한컴산뜻돋움"/>
              </a:rPr>
              <a:t>="1.0"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encoding</a:t>
            </a:r>
            <a:r>
              <a:rPr lang="ko-KR" altLang="en-US" sz="1000" b="1" dirty="0">
                <a:latin typeface="한컴산뜻돋움"/>
                <a:ea typeface="한컴산뜻돋움"/>
              </a:rPr>
              <a:t>="UTF-8"?&gt;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beans</a:t>
            </a: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xsi:schemaLocation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="http://www.springframework.org/schema/beans http://www.springframework.org/schema/beans/spring-beans.xsd http://www.springframework.org/schema/context http://www.springframework.org/schema/context/spring-context.xsd http://www.springframework.org/schema/tx http://www.springframework.org/schema/tx/spring-tx-3.0.xsd"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xmlns:tx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="http://www.springframework.org/schema/tx"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xmlns:context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="http://www.springframework.org/schema/context"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xmlns:xsi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="http://www.w3.org/2001/XMLSchema-instance"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="http://www.springframework.org/schema/beans"&gt;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propertyPlaceholderConfigurer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="org.springframework.beans.factory.config.PropertyPlaceholderConfigurer"&gt;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locations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&gt;/WEB-INF/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config</a:t>
            </a:r>
            <a:r>
              <a:rPr lang="ko-KR" altLang="en-US" sz="1000" b="1" dirty="0"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</a:t>
            </a:r>
            <a:r>
              <a:rPr lang="ko-KR" altLang="en-US" sz="1000" b="1" dirty="0"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jdbc.properties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org.apache.ibatis.datasource.pooled.PooledDataSource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driver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jdbc.driverClassName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url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jdbc.url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username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jdbc.username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password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jdbc.password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sqlSessionFactory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org.mybatis.spring.SqlSessionFactoryBean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ref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000" b="1" dirty="0">
                <a:latin typeface="한컴산뜻돋움"/>
                <a:ea typeface="한컴산뜻돋움"/>
              </a:rPr>
              <a:t>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configLocation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classpath: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mybatis</a:t>
            </a:r>
            <a:r>
              <a:rPr lang="ko-KR" altLang="en-US" sz="10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model</a:t>
            </a:r>
            <a:r>
              <a:rPr lang="ko-KR" altLang="en-US" sz="10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modelConfig.xml</a:t>
            </a:r>
            <a:r>
              <a:rPr lang="ko-KR" altLang="en-US" sz="10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mapperLocations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classpath: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mybatis</a:t>
            </a:r>
            <a:r>
              <a:rPr lang="ko-KR" altLang="en-US" sz="10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mappers</a:t>
            </a:r>
            <a:r>
              <a:rPr lang="ko-KR" altLang="en-US" sz="10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/*.</a:t>
            </a:r>
            <a:r>
              <a:rPr lang="ko-KR" altLang="en-US" sz="10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xml</a:t>
            </a:r>
            <a:r>
              <a:rPr lang="ko-KR" altLang="en-US" sz="10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sqlSession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org.mybatis.spring.SqlSessionTemplate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constructor-arg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index</a:t>
            </a:r>
            <a:r>
              <a:rPr lang="ko-KR" altLang="en-US" sz="1000" b="1" dirty="0">
                <a:latin typeface="한컴산뜻돋움"/>
                <a:ea typeface="한컴산뜻돋움"/>
              </a:rPr>
              <a:t>="0"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ref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sqlSessionFactory</a:t>
            </a:r>
            <a:r>
              <a:rPr lang="ko-KR" altLang="en-US" sz="1000" b="1" dirty="0">
                <a:latin typeface="한컴산뜻돋움"/>
                <a:ea typeface="한컴산뜻돋움"/>
              </a:rPr>
              <a:t>"&gt;&lt;/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constructor-arg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beans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</p:txBody>
      </p:sp>
      <p:pic>
        <p:nvPicPr>
          <p:cNvPr id="1029" name="그림 102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1987" y="614362"/>
            <a:ext cx="1000125" cy="609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cxnSp>
        <p:nvCxnSpPr>
          <p:cNvPr id="4" name="직선 화살표 연결선 3"/>
          <p:cNvCxnSpPr/>
          <p:nvPr/>
        </p:nvCxnSpPr>
        <p:spPr>
          <a:xfrm flipV="1">
            <a:off x="4876799" y="2921875"/>
            <a:ext cx="2270235" cy="235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186" y="2260139"/>
            <a:ext cx="1562318" cy="173379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756634" y="2606566"/>
            <a:ext cx="945932" cy="31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56634" y="3132083"/>
            <a:ext cx="1166649" cy="168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7" name="그림 3482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16324" y="4061395"/>
            <a:ext cx="5291137" cy="1546224"/>
          </a:xfrm>
          <a:prstGeom prst="rect">
            <a:avLst/>
          </a:prstGeom>
          <a:ln w="9525" cap="flat" cmpd="sng">
            <a:solidFill>
              <a:srgbClr val="FF6600"/>
            </a:solidFill>
            <a:prstDash val="sysDash"/>
            <a:round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888920"/>
            <a:ext cx="9144000" cy="301561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    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c:otherwise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      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='cls1'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href</a:t>
            </a:r>
            <a:r>
              <a:rPr lang="ko-KR" altLang="en-US" sz="1200" b="1" dirty="0">
                <a:latin typeface="한컴산뜻돋움"/>
                <a:ea typeface="한컴산뜻돋움"/>
              </a:rPr>
              <a:t>="${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contextPath</a:t>
            </a:r>
            <a:r>
              <a:rPr lang="ko-KR" altLang="en-US" sz="1200" b="1" dirty="0">
                <a:latin typeface="한컴산뜻돋움"/>
                <a:ea typeface="한컴산뜻돋움"/>
              </a:rPr>
              <a:t>}/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board</a:t>
            </a:r>
            <a:r>
              <a:rPr lang="ko-KR" altLang="en-US" sz="1200" b="1" dirty="0"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viewArticle.do?articleNO</a:t>
            </a:r>
            <a:r>
              <a:rPr lang="ko-KR" altLang="en-US" sz="1200" b="1" dirty="0">
                <a:latin typeface="한컴산뜻돋움"/>
                <a:ea typeface="한컴산뜻돋움"/>
              </a:rPr>
              <a:t>=${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article.articleNO</a:t>
            </a:r>
            <a:r>
              <a:rPr lang="ko-KR" altLang="en-US" sz="1200" b="1" dirty="0">
                <a:latin typeface="한컴산뜻돋움"/>
                <a:ea typeface="한컴산뜻돋움"/>
              </a:rPr>
              <a:t>}"&gt;${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article.title</a:t>
            </a:r>
            <a:r>
              <a:rPr lang="ko-KR" altLang="en-US" sz="1200" b="1" dirty="0">
                <a:latin typeface="한컴산뜻돋움"/>
                <a:ea typeface="한컴산뜻돋움"/>
              </a:rPr>
              <a:t> }&lt;/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  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c:otherwise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c:choose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td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  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td</a:t>
            </a:r>
            <a:r>
              <a:rPr lang="ko-KR" altLang="en-US" sz="1200" b="1" dirty="0">
                <a:latin typeface="한컴산뜻돋움"/>
                <a:ea typeface="한컴산뜻돋움"/>
              </a:rPr>
              <a:t>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width</a:t>
            </a:r>
            <a:r>
              <a:rPr lang="ko-KR" altLang="en-US" sz="1200" b="1" dirty="0">
                <a:latin typeface="한컴산뜻돋움"/>
                <a:ea typeface="한컴산뜻돋움"/>
              </a:rPr>
              <a:t>="10%"&gt;${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article.writeDate</a:t>
            </a:r>
            <a:r>
              <a:rPr lang="ko-KR" altLang="en-US" sz="1200" b="1" dirty="0">
                <a:latin typeface="한컴산뜻돋움"/>
                <a:ea typeface="한컴산뜻돋움"/>
              </a:rPr>
              <a:t>}&lt;/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td</a:t>
            </a:r>
            <a:r>
              <a:rPr lang="ko-KR" altLang="en-US" sz="1200" b="1" dirty="0">
                <a:latin typeface="한컴산뜻돋움"/>
                <a:ea typeface="한컴산뜻돋움"/>
              </a:rPr>
              <a:t>&gt;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tr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c:forEach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c:when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   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c:choose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table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&lt;!-- 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="cls1"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href</a:t>
            </a:r>
            <a:r>
              <a:rPr lang="ko-KR" altLang="en-US" sz="1200" b="1" dirty="0">
                <a:latin typeface="한컴산뜻돋움"/>
                <a:ea typeface="한컴산뜻돋움"/>
              </a:rPr>
              <a:t>="#"&gt;&lt;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="cls2"&gt;글쓰기&lt;/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</a:t>
            </a:r>
            <a:r>
              <a:rPr lang="ko-KR" altLang="en-US" sz="1200" b="1" dirty="0">
                <a:latin typeface="한컴산뜻돋움"/>
                <a:ea typeface="한컴산뜻돋움"/>
              </a:rPr>
              <a:t>&gt;&lt;/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&gt; --&gt;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="cls1"  </a:t>
            </a:r>
            <a:r>
              <a:rPr lang="ko-KR" altLang="en-US" sz="1200" b="1" dirty="0" err="1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href</a:t>
            </a: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javascript:fn_articleForm</a:t>
            </a: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'${</a:t>
            </a:r>
            <a:r>
              <a:rPr lang="ko-KR" altLang="en-US" sz="1200" b="1" dirty="0" err="1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isLogOn</a:t>
            </a:r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}'</a:t>
            </a: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,</a:t>
            </a:r>
            <a:r>
              <a:rPr lang="ko-KR" altLang="en-US" sz="1200" b="1" dirty="0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'${</a:t>
            </a:r>
            <a:r>
              <a:rPr lang="ko-KR" altLang="en-US" sz="1200" b="1" dirty="0" err="1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contextPath</a:t>
            </a:r>
            <a:r>
              <a:rPr lang="ko-KR" altLang="en-US" sz="1200" b="1" dirty="0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}/</a:t>
            </a:r>
            <a:r>
              <a:rPr lang="ko-KR" altLang="en-US" sz="1200" b="1" dirty="0" err="1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board</a:t>
            </a:r>
            <a:r>
              <a:rPr lang="ko-KR" altLang="en-US" sz="1200" b="1" dirty="0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articleForm.do</a:t>
            </a:r>
            <a:r>
              <a:rPr lang="ko-KR" altLang="en-US" sz="1200" b="1" dirty="0">
                <a:solidFill>
                  <a:srgbClr val="008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'</a:t>
            </a: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, 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                                                    </a:t>
            </a:r>
            <a:r>
              <a:rPr lang="ko-KR" altLang="en-US" sz="1200" b="1" dirty="0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'${</a:t>
            </a:r>
            <a:r>
              <a:rPr lang="ko-KR" altLang="en-US" sz="1200" b="1" dirty="0" err="1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contextPath</a:t>
            </a:r>
            <a:r>
              <a:rPr lang="ko-KR" altLang="en-US" sz="1200" b="1" dirty="0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}/</a:t>
            </a:r>
            <a:r>
              <a:rPr lang="ko-KR" altLang="en-US" sz="1200" b="1" dirty="0" err="1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member</a:t>
            </a:r>
            <a:r>
              <a:rPr lang="ko-KR" altLang="en-US" sz="1200" b="1" dirty="0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loginForm.do</a:t>
            </a:r>
            <a:r>
              <a:rPr lang="ko-KR" altLang="en-US" sz="1200" b="1" dirty="0">
                <a:solidFill>
                  <a:srgbClr val="800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'</a:t>
            </a: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한컴산뜻돋움"/>
                <a:ea typeface="한컴산뜻돋움"/>
              </a:rPr>
              <a:t>)"</a:t>
            </a:r>
            <a:r>
              <a:rPr lang="ko-KR" altLang="en-US" sz="1200" b="1" dirty="0">
                <a:latin typeface="한컴산뜻돋움"/>
                <a:ea typeface="한컴산뜻돋움"/>
              </a:rPr>
              <a:t>&gt;&lt;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="cls2"&gt;글쓰기&lt;/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</a:t>
            </a:r>
            <a:r>
              <a:rPr lang="ko-KR" altLang="en-US" sz="1200" b="1" dirty="0">
                <a:latin typeface="한컴산뜻돋움"/>
                <a:ea typeface="한컴산뜻돋움"/>
              </a:rPr>
              <a:t>&gt;&lt;/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a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body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8DE540-9C19-95C4-7E76-6D487C172E86}"/>
              </a:ext>
            </a:extLst>
          </p:cNvPr>
          <p:cNvCxnSpPr/>
          <p:nvPr/>
        </p:nvCxnSpPr>
        <p:spPr>
          <a:xfrm>
            <a:off x="3821102" y="3257928"/>
            <a:ext cx="1368572" cy="926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82E1B6-5A3D-BC36-5347-3AFFD5BBDC1A}"/>
              </a:ext>
            </a:extLst>
          </p:cNvPr>
          <p:cNvCxnSpPr/>
          <p:nvPr/>
        </p:nvCxnSpPr>
        <p:spPr>
          <a:xfrm>
            <a:off x="5256286" y="3318485"/>
            <a:ext cx="974956" cy="811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0B86049-8957-43EB-E829-8C9C082C7219}"/>
              </a:ext>
            </a:extLst>
          </p:cNvPr>
          <p:cNvCxnSpPr/>
          <p:nvPr/>
        </p:nvCxnSpPr>
        <p:spPr>
          <a:xfrm>
            <a:off x="4765780" y="3506209"/>
            <a:ext cx="2192138" cy="62373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4000"/>
            <a:ext cx="7062166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글쓰기창에서는 글 정보와 함께 이미지 파일을 첨부하여 컨트롤러로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77683" y="1904097"/>
            <a:ext cx="6053138" cy="429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3" name="그림 3584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029325" y="2279475"/>
            <a:ext cx="2771775" cy="11049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-4762" y="446248"/>
            <a:ext cx="9144000" cy="538868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pageEncoding="UTF-8"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&lt;c:set var="contextPath"  value="${pageContext.request.contextPath}"  /&gt;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&lt;meta charset="UTF-8"&gt;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&lt;title&gt;글쓰기창&lt;/title&gt;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&lt;script  src="http://code.jquery.com/jquery-latest.min.js"&gt;&lt;/script&gt;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&lt;script type="text/javascript"&gt;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function readURL(input) 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if (input.files &amp;&amp; input.files[0])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var reader = new FileReader();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reader.onload = function (e) {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    $('#preview').attr('src', e.target.result);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reader.readAsDataURL(input.files[0]);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}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function backToList(obj){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obj.action="${contextPath}/board/listArticles.do";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obj.submit();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}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483381"/>
            <a:ext cx="9144000" cy="48415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var cnt=1;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function fn_addFile(){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$("#d_file").append("&lt;br&gt;"+"&lt;input type='file' name='file"+cnt+"' /&gt;");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cnt++;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}  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&lt;/script&gt;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&lt;title&gt;글쓰기창&lt;/title&gt;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&lt;h1 style="text-align:center"&gt;글쓰기&lt;/h1&gt;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&lt;form name="articleForm" method="post"   action="${contextPath}/board/addNewArticle.do"   enctype="multipart/form-data"&gt;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&lt;table border="0" align="center"&gt;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align="right"&gt; 작성자&lt;/td&gt;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&lt;td colspan=2  align="left"&gt;&lt;input type="text" size="20" maxlength="100"  value="${member.name }" readonly/&gt;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&lt;td align="right"&gt;글제목: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&lt;td colspan="2"&gt;&lt;input type="text" size="67"  maxlength="500" name="title" /&gt;&lt;/td&gt;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align="right" valign="top"&gt;&lt;br&gt;글내용: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colspan=2&gt;&lt;textarea name="content" rows="10" cols="65" maxlength="4000"&gt;&lt;/textarea&gt;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&lt;/tr&gt;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34820" name="직사각형 34819"/>
          <p:cNvSpPr txBox="1"/>
          <p:nvPr/>
        </p:nvSpPr>
        <p:spPr>
          <a:xfrm>
            <a:off x="0" y="493422"/>
            <a:ext cx="9144000" cy="3925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 align="right"&gt;이미지파일 첨부: 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&lt;td&gt; &lt;input type="file" name="imageFileName"  onchange="readURL(this);" /&gt;&lt;/td&gt;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&lt;td&gt;&lt;img  id="preview" src="#"   width=200 height=200/&gt;&lt;/td&gt;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 align="right"&gt;이미지파일 첨부&lt;/td&gt;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&lt;td align="left"&gt; &lt;input type="button" value="파일 추가" onClick="fn_addFile()"/&gt;&lt;/td&gt;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&lt;td colspan="4"&gt;&lt;div id="d_file"&gt;&lt;/div&gt;&lt;/td&gt;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align="right"&gt;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&lt;td colspan="2"&gt;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&lt;input type="submit" value="글쓰기"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&lt;input type=button value="목록보기"onClick="backToList(this.form)"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&lt;/table&gt;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&lt;/form&gt;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6850"/>
            <a:ext cx="7747964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브라우저로 요청하여 글목록창을 나타낸 후 글쓰기를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867949"/>
            <a:ext cx="5943600" cy="35991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896" y="5078896"/>
            <a:ext cx="725556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19225"/>
            <a:ext cx="7700340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로그인 상태가 아닐 경우 로그인창으로 이동하여 로그인을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178" y="2700300"/>
            <a:ext cx="7157416" cy="27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로그인에 성공하면 다시 글쓰기창으로 이동하여 글 정보를 입력하고 글쓰기를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93304" y="1840161"/>
            <a:ext cx="5943600" cy="81216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798982" y="3060340"/>
            <a:ext cx="4153894" cy="33310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새 글 추가하기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4950"/>
            <a:ext cx="7043116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다음과 같이 새 글 제목이 목록에 나타납니다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781949"/>
            <a:ext cx="5943600" cy="37350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46752" y="1997765"/>
            <a:ext cx="490682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600200"/>
            <a:ext cx="778606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 </a:t>
            </a:r>
            <a:r>
              <a:rPr lang="en-US" altLang="ko-KR" sz="1200">
                <a:latin typeface="+mj-ea"/>
                <a:ea typeface="+mj-ea"/>
              </a:rPr>
              <a:t>board.xml</a:t>
            </a:r>
            <a:r>
              <a:rPr lang="ko-KR" altLang="en-US" sz="1200">
                <a:latin typeface="+mj-ea"/>
                <a:ea typeface="+mj-ea"/>
              </a:rPr>
              <a:t>에 전달된 글 번호에 대해 글 정보를 조회하는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67123" y="1877199"/>
            <a:ext cx="6624638" cy="23228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6409" y="4434274"/>
            <a:ext cx="6953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글상세창</a:t>
            </a:r>
            <a:r>
              <a:rPr lang="en-US" altLang="ko-KR" sz="1200">
                <a:latin typeface="+mj-ea"/>
                <a:ea typeface="+mj-ea"/>
              </a:rPr>
              <a:t>(viewArticle.jsp)</a:t>
            </a:r>
            <a:r>
              <a:rPr lang="ko-KR" altLang="en-US" sz="1200">
                <a:latin typeface="+mj-ea"/>
                <a:ea typeface="+mj-ea"/>
              </a:rPr>
              <a:t>을 나타낼 타일즈 기능을 설정합니다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853109" y="4733043"/>
            <a:ext cx="6838950" cy="196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91340"/>
            <a:ext cx="9144000" cy="3970318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tiles-definitions PUBLIC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"http://tiles.apache.org/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dtds</a:t>
            </a:r>
            <a:r>
              <a:rPr lang="en-US" altLang="ko-KR" sz="1200" b="1" dirty="0">
                <a:latin typeface="한컴산뜻돋움"/>
                <a:ea typeface="한컴산뜻돋움"/>
              </a:rPr>
              <a:t>/tiles-config_2_0.dtd"&gt;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&lt;tiles-definitions&gt;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&lt;definition name="/board/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listArticles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   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글목록창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      &lt;put-attribute name="body" value="/WEB-INF/views/board/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listArticles.jsp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&lt;definition name="/board/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articleForm</a:t>
            </a:r>
            <a:r>
              <a:rPr lang="en-US" altLang="ko-KR" sz="1200" b="1" dirty="0"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&lt;put-attribute name="title"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글쓰기창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&lt;put-attribute name="body" value="/WEB-INF/views/board/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articleForm.jsp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&lt;definition name="/board/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viewArticle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extends="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baseLayout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                 &lt;put-attribute name="title" value="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글상세창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                 &lt;put-attribute name="body" value="/WEB-INF/views/board/</a:t>
            </a:r>
            <a:r>
              <a:rPr lang="en-US" altLang="ko-KR" sz="1200" b="1" dirty="0" err="1">
                <a:solidFill>
                  <a:srgbClr val="7030A0"/>
                </a:solidFill>
                <a:latin typeface="한컴산뜻돋움"/>
                <a:ea typeface="한컴산뜻돋움"/>
              </a:rPr>
              <a:t>viewArticle.jsp</a:t>
            </a: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7030A0"/>
                </a:solidFill>
                <a:latin typeface="한컴산뜻돋움"/>
                <a:ea typeface="한컴산뜻돋움"/>
              </a:rPr>
              <a:t>            &lt;/definition&gt;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&lt;/tiles-definitions&gt;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기존 소스 코드 변경하기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8010939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회원 기능 중 게시판 실습에 필요한 자바 코드와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수정해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컨트롤러에 </a:t>
            </a:r>
            <a:r>
              <a:rPr lang="en-US" altLang="ko-KR" sz="1200">
                <a:latin typeface="+mj-ea"/>
                <a:ea typeface="+mj-ea"/>
              </a:rPr>
              <a:t>/main.do</a:t>
            </a:r>
            <a:r>
              <a:rPr lang="ko-KR" altLang="en-US" sz="1200">
                <a:latin typeface="+mj-ea"/>
                <a:ea typeface="+mj-ea"/>
              </a:rPr>
              <a:t>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요청하면 </a:t>
            </a:r>
            <a:r>
              <a:rPr lang="en-US" altLang="ko-KR" sz="1200">
                <a:latin typeface="+mj-ea"/>
                <a:ea typeface="+mj-ea"/>
              </a:rPr>
              <a:t>main.jsp</a:t>
            </a:r>
            <a:r>
              <a:rPr lang="ko-KR" altLang="en-US" sz="1200">
                <a:latin typeface="+mj-ea"/>
                <a:ea typeface="+mj-ea"/>
              </a:rPr>
              <a:t>를 표시해 주는 </a:t>
            </a:r>
            <a:r>
              <a:rPr lang="en-US" altLang="ko-KR" sz="1200">
                <a:latin typeface="+mj-ea"/>
                <a:ea typeface="+mj-ea"/>
              </a:rPr>
              <a:t>main() </a:t>
            </a:r>
            <a:r>
              <a:rPr lang="ko-KR" altLang="en-US" sz="1200">
                <a:latin typeface="+mj-ea"/>
                <a:ea typeface="+mj-ea"/>
              </a:rPr>
              <a:t>메서드를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4582" y="1975061"/>
            <a:ext cx="6867939" cy="3806687"/>
            <a:chOff x="445485" y="2095500"/>
            <a:chExt cx="8231790" cy="551497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66725" y="2095500"/>
              <a:ext cx="8210550" cy="266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45485" y="4762498"/>
              <a:ext cx="8229600" cy="2847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66850"/>
            <a:ext cx="7881316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첨부 파일을 표시할 파일 다운로드 컨트롤러인 </a:t>
            </a:r>
            <a:r>
              <a:rPr lang="en-US" altLang="ko-KR" sz="1200">
                <a:latin typeface="+mj-ea"/>
                <a:ea typeface="+mj-ea"/>
              </a:rPr>
              <a:t>FileDownloadController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en-US" altLang="ko-KR" sz="1200">
                <a:latin typeface="+mj-ea"/>
                <a:ea typeface="+mj-ea"/>
              </a:rPr>
              <a:t>common/file </a:t>
            </a:r>
            <a:r>
              <a:rPr lang="ko-KR" altLang="en-US" sz="1200">
                <a:latin typeface="+mj-ea"/>
                <a:ea typeface="+mj-ea"/>
              </a:rPr>
              <a:t>패키지에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35526" y="1822380"/>
            <a:ext cx="2819400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6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3050"/>
            <a:ext cx="74642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28</a:t>
            </a:r>
            <a:r>
              <a:rPr lang="ko-KR" altLang="en-US" sz="1200">
                <a:latin typeface="+mj-ea"/>
                <a:ea typeface="+mj-ea"/>
              </a:rPr>
              <a:t>장의 </a:t>
            </a:r>
            <a:r>
              <a:rPr lang="en-US" altLang="ko-KR" sz="1200">
                <a:latin typeface="+mj-ea"/>
                <a:ea typeface="+mj-ea"/>
              </a:rPr>
              <a:t>FileDownloadController </a:t>
            </a:r>
            <a:r>
              <a:rPr lang="ko-KR" altLang="en-US" sz="1200">
                <a:latin typeface="+mj-ea"/>
                <a:ea typeface="+mj-ea"/>
              </a:rPr>
              <a:t>클래스를 복사해 붙여 넣은 후 다음과 같이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12127" y="1820049"/>
            <a:ext cx="6300419" cy="329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91340"/>
            <a:ext cx="9144000" cy="53399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javax.servlet.http.HttpServletResponse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org.springframework.stereotype.Controller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org.springframework.web.bind.annotation.RequestParam</a:t>
            </a:r>
            <a:r>
              <a:rPr lang="en-US" altLang="ko-KR" sz="1100" dirty="0" smtClean="0">
                <a:latin typeface="Consolas" panose="020B0609020204030204" pitchFamily="49" charset="0"/>
              </a:rPr>
              <a:t>;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@Controller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FileDownloadController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private static final String ARTICLE_IMAGE_REPO = "C:\\board\\article_image";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@</a:t>
            </a:r>
            <a:r>
              <a:rPr lang="en-US" altLang="ko-KR" sz="1100" dirty="0" err="1">
                <a:latin typeface="Consolas" panose="020B0609020204030204" pitchFamily="49" charset="0"/>
              </a:rPr>
              <a:t>RequestMapping</a:t>
            </a:r>
            <a:r>
              <a:rPr lang="en-US" altLang="ko-KR" sz="1100" dirty="0">
                <a:latin typeface="Consolas" panose="020B0609020204030204" pitchFamily="49" charset="0"/>
              </a:rPr>
              <a:t>("/download.do")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protected void download(@</a:t>
            </a:r>
            <a:r>
              <a:rPr lang="en-US" altLang="ko-KR" sz="1100" dirty="0" err="1">
                <a:latin typeface="Consolas" panose="020B0609020204030204" pitchFamily="49" charset="0"/>
              </a:rPr>
              <a:t>RequestParam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</a:rPr>
              <a:t>") String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				@</a:t>
            </a:r>
            <a:r>
              <a:rPr lang="en-US" altLang="ko-KR" sz="1100" dirty="0" err="1">
                <a:latin typeface="Consolas" panose="020B0609020204030204" pitchFamily="49" charset="0"/>
              </a:rPr>
              <a:t>RequestParam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") String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100" dirty="0">
                <a:latin typeface="Consolas" panose="020B0609020204030204" pitchFamily="49" charset="0"/>
              </a:rPr>
              <a:t> response)throws Exception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OutputStream</a:t>
            </a:r>
            <a:r>
              <a:rPr lang="en-US" altLang="ko-KR" sz="1100" dirty="0">
                <a:latin typeface="Consolas" panose="020B0609020204030204" pitchFamily="49" charset="0"/>
              </a:rPr>
              <a:t> out =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response.getOutputStream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String </a:t>
            </a:r>
            <a:r>
              <a:rPr lang="en-US" altLang="ko-KR" sz="1100" dirty="0" err="1">
                <a:latin typeface="Consolas" panose="020B0609020204030204" pitchFamily="49" charset="0"/>
              </a:rPr>
              <a:t>downFile</a:t>
            </a:r>
            <a:r>
              <a:rPr lang="en-US" altLang="ko-KR" sz="1100" dirty="0">
                <a:latin typeface="Consolas" panose="020B0609020204030204" pitchFamily="49" charset="0"/>
              </a:rPr>
              <a:t> = ARTICLE_IMAGE_REPO + "\\" +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+"\\"+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File </a:t>
            </a:r>
            <a:r>
              <a:rPr lang="en-US" altLang="ko-KR" sz="1100" dirty="0" err="1">
                <a:latin typeface="Consolas" panose="020B0609020204030204" pitchFamily="49" charset="0"/>
              </a:rPr>
              <a:t>file</a:t>
            </a:r>
            <a:r>
              <a:rPr lang="en-US" altLang="ko-KR" sz="1100" dirty="0">
                <a:latin typeface="Consolas" panose="020B0609020204030204" pitchFamily="49" charset="0"/>
              </a:rPr>
              <a:t> = new File(</a:t>
            </a:r>
            <a:r>
              <a:rPr lang="en-US" altLang="ko-KR" sz="1100" dirty="0" err="1">
                <a:latin typeface="Consolas" panose="020B0609020204030204" pitchFamily="49" charset="0"/>
              </a:rPr>
              <a:t>downFile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response.setHeader</a:t>
            </a:r>
            <a:r>
              <a:rPr lang="en-US" altLang="ko-KR" sz="1100" dirty="0">
                <a:latin typeface="Consolas" panose="020B0609020204030204" pitchFamily="49" charset="0"/>
              </a:rPr>
              <a:t>("Cache-Control", "no-cache");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response.addHeader</a:t>
            </a:r>
            <a:r>
              <a:rPr lang="en-US" altLang="ko-KR" sz="1100" dirty="0">
                <a:latin typeface="Consolas" panose="020B0609020204030204" pitchFamily="49" charset="0"/>
              </a:rPr>
              <a:t>("Content-disposition", "attachment; </a:t>
            </a:r>
            <a:r>
              <a:rPr lang="en-US" altLang="ko-KR" sz="1100" dirty="0" err="1">
                <a:latin typeface="Consolas" panose="020B0609020204030204" pitchFamily="49" charset="0"/>
              </a:rPr>
              <a:t>fileName</a:t>
            </a:r>
            <a:r>
              <a:rPr lang="en-US" altLang="ko-KR" sz="1100" dirty="0">
                <a:latin typeface="Consolas" panose="020B0609020204030204" pitchFamily="49" charset="0"/>
              </a:rPr>
              <a:t>=" + </a:t>
            </a:r>
            <a:r>
              <a:rPr lang="en-US" altLang="ko-KR" sz="1100" dirty="0" err="1">
                <a:latin typeface="Consolas" panose="020B0609020204030204" pitchFamily="49" charset="0"/>
              </a:rPr>
              <a:t>imageFileName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FileInputStream</a:t>
            </a:r>
            <a:r>
              <a:rPr lang="en-US" altLang="ko-KR" sz="1100" dirty="0">
                <a:latin typeface="Consolas" panose="020B0609020204030204" pitchFamily="49" charset="0"/>
              </a:rPr>
              <a:t> in = new </a:t>
            </a:r>
            <a:r>
              <a:rPr lang="en-US" altLang="ko-KR" sz="1100" dirty="0" err="1">
                <a:latin typeface="Consolas" panose="020B0609020204030204" pitchFamily="49" charset="0"/>
              </a:rPr>
              <a:t>FileInputStream</a:t>
            </a:r>
            <a:r>
              <a:rPr lang="en-US" altLang="ko-KR" sz="1100" dirty="0">
                <a:latin typeface="Consolas" panose="020B0609020204030204" pitchFamily="49" charset="0"/>
              </a:rPr>
              <a:t>(file);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byte[] buffer = new byte[1024 * 8];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while (true)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latin typeface="Consolas" panose="020B0609020204030204" pitchFamily="49" charset="0"/>
              </a:rPr>
              <a:t> count = </a:t>
            </a:r>
            <a:r>
              <a:rPr lang="en-US" altLang="ko-KR" sz="1100" dirty="0" err="1">
                <a:latin typeface="Consolas" panose="020B0609020204030204" pitchFamily="49" charset="0"/>
              </a:rPr>
              <a:t>in.read</a:t>
            </a:r>
            <a:r>
              <a:rPr lang="en-US" altLang="ko-KR" sz="1100" dirty="0">
                <a:latin typeface="Consolas" panose="020B0609020204030204" pitchFamily="49" charset="0"/>
              </a:rPr>
              <a:t>(buffer);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if (count == -1)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	break;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	</a:t>
            </a:r>
            <a:r>
              <a:rPr lang="en-US" altLang="ko-KR" sz="1100" dirty="0" err="1">
                <a:latin typeface="Consolas" panose="020B0609020204030204" pitchFamily="49" charset="0"/>
              </a:rPr>
              <a:t>out.write</a:t>
            </a:r>
            <a:r>
              <a:rPr lang="en-US" altLang="ko-KR" sz="1100" dirty="0">
                <a:latin typeface="Consolas" panose="020B0609020204030204" pitchFamily="49" charset="0"/>
              </a:rPr>
              <a:t>(buffer, 0, count);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in.close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out.close</a:t>
            </a:r>
            <a:r>
              <a:rPr lang="en-US" altLang="ko-KR" sz="11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 smtClean="0">
                <a:latin typeface="Consolas" panose="020B0609020204030204" pitchFamily="49" charset="0"/>
              </a:rPr>
              <a:t>	}</a:t>
            </a:r>
          </a:p>
          <a:p>
            <a:r>
              <a:rPr lang="en-US" altLang="ko-KR" sz="1100" dirty="0" smtClean="0">
                <a:latin typeface="Consolas" panose="020B0609020204030204" pitchFamily="49" charset="0"/>
              </a:rPr>
              <a:t>}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9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519" y="1495425"/>
            <a:ext cx="74642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글목록창에서 전달된 글 번호를 이용하여 해당 글 정보를 조회합니다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61039" y="1791474"/>
            <a:ext cx="5915025" cy="49471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528349" y="3879791"/>
            <a:ext cx="5580404" cy="2563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91340"/>
            <a:ext cx="9144000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    @</a:t>
            </a:r>
            <a:r>
              <a:rPr lang="en-US" altLang="ko-KR" sz="1100" dirty="0" err="1">
                <a:latin typeface="Consolas" panose="020B0609020204030204" pitchFamily="49" charset="0"/>
              </a:rPr>
              <a:t>RequestMapping</a:t>
            </a:r>
            <a:r>
              <a:rPr lang="en-US" altLang="ko-KR" sz="1100" dirty="0">
                <a:latin typeface="Consolas" panose="020B0609020204030204" pitchFamily="49" charset="0"/>
              </a:rPr>
              <a:t>(value="/board/viewArticle.do" ,method = </a:t>
            </a:r>
            <a:r>
              <a:rPr lang="en-US" altLang="ko-KR" sz="1100" dirty="0" err="1">
                <a:latin typeface="Consolas" panose="020B0609020204030204" pitchFamily="49" charset="0"/>
              </a:rPr>
              <a:t>RequestMethod.GET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public </a:t>
            </a:r>
            <a:r>
              <a:rPr lang="en-US" altLang="ko-KR" sz="1100" dirty="0" err="1">
                <a:latin typeface="Consolas" panose="020B0609020204030204" pitchFamily="49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viewArticle</a:t>
            </a:r>
            <a:r>
              <a:rPr lang="en-US" altLang="ko-KR" sz="1100" dirty="0">
                <a:latin typeface="Consolas" panose="020B0609020204030204" pitchFamily="49" charset="0"/>
              </a:rPr>
              <a:t>(@</a:t>
            </a:r>
            <a:r>
              <a:rPr lang="en-US" altLang="ko-KR" sz="1100" dirty="0" err="1">
                <a:latin typeface="Consolas" panose="020B0609020204030204" pitchFamily="49" charset="0"/>
              </a:rPr>
              <a:t>RequestParam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") </a:t>
            </a:r>
            <a:r>
              <a:rPr lang="en-US" altLang="ko-KR" sz="1100" dirty="0" err="1"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100" dirty="0">
                <a:latin typeface="Consolas" panose="020B0609020204030204" pitchFamily="49" charset="0"/>
              </a:rPr>
              <a:t> request,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100" dirty="0">
                <a:latin typeface="Consolas" panose="020B0609020204030204" pitchFamily="49" charset="0"/>
              </a:rPr>
              <a:t> response) throws Exception{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String 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 = (String)</a:t>
            </a:r>
            <a:r>
              <a:rPr lang="en-US" altLang="ko-KR" sz="1100" dirty="0" err="1">
                <a:latin typeface="Consolas" panose="020B0609020204030204" pitchFamily="49" charset="0"/>
              </a:rPr>
              <a:t>request.getAttribute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</a:rPr>
              <a:t>boardService.viewArticle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latin typeface="Consolas" panose="020B0609020204030204" pitchFamily="49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mav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ModelAndView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latin typeface="Consolas" panose="020B0609020204030204" pitchFamily="49" charset="0"/>
              </a:rPr>
              <a:t>mav.setViewName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viewName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</a:t>
            </a:r>
            <a:r>
              <a:rPr lang="en-US" altLang="ko-KR" sz="1100" dirty="0" err="1">
                <a:latin typeface="Consolas" panose="020B0609020204030204" pitchFamily="49" charset="0"/>
              </a:rPr>
              <a:t>mav.addObject</a:t>
            </a:r>
            <a:r>
              <a:rPr lang="en-US" altLang="ko-KR" sz="1100" dirty="0">
                <a:latin typeface="Consolas" panose="020B0609020204030204" pitchFamily="49" charset="0"/>
              </a:rPr>
              <a:t>("article",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    return </a:t>
            </a:r>
            <a:r>
              <a:rPr lang="en-US" altLang="ko-KR" sz="1100" dirty="0" err="1">
                <a:latin typeface="Consolas" panose="020B0609020204030204" pitchFamily="49" charset="0"/>
              </a:rPr>
              <a:t>mav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44074"/>
            <a:ext cx="9144000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	</a:t>
            </a:r>
            <a:r>
              <a:rPr lang="en-US" altLang="ko-KR" sz="11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public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viewArticle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 throws Exception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boardDAO.selectArticle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return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119" y="3533329"/>
            <a:ext cx="74642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6. </a:t>
            </a:r>
            <a:r>
              <a:rPr lang="en-US" altLang="ko-KR" sz="1200" dirty="0">
                <a:latin typeface="+mj-ea"/>
                <a:ea typeface="+mj-ea"/>
              </a:rPr>
              <a:t>Service </a:t>
            </a:r>
            <a:r>
              <a:rPr lang="ko-KR" altLang="en-US" sz="1200" dirty="0">
                <a:latin typeface="+mj-ea"/>
                <a:ea typeface="+mj-ea"/>
              </a:rPr>
              <a:t>클래스와 </a:t>
            </a:r>
            <a:r>
              <a:rPr lang="en-US" altLang="ko-KR" sz="1200" dirty="0">
                <a:latin typeface="+mj-ea"/>
                <a:ea typeface="+mj-ea"/>
              </a:rPr>
              <a:t>DAO </a:t>
            </a:r>
            <a:r>
              <a:rPr lang="ko-KR" altLang="en-US" sz="1200" dirty="0">
                <a:latin typeface="+mj-ea"/>
                <a:ea typeface="+mj-ea"/>
              </a:rPr>
              <a:t>클래스의 메서드는 제공하는 소스 파일을 참고하기 바랍니다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987786"/>
            <a:ext cx="9144000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	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public </a:t>
            </a:r>
            <a:r>
              <a:rPr lang="en-US" altLang="ko-KR" sz="1100" dirty="0" err="1">
                <a:latin typeface="Consolas" panose="020B0609020204030204" pitchFamily="49" charset="0"/>
              </a:rPr>
              <a:t>ArticleVO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selectArticle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int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DataAccessException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	return </a:t>
            </a:r>
            <a:r>
              <a:rPr lang="en-US" altLang="ko-KR" sz="1100" dirty="0" err="1">
                <a:latin typeface="Consolas" panose="020B0609020204030204" pitchFamily="49" charset="0"/>
              </a:rPr>
              <a:t>sqlSession.selectOne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mapper.board.selectArticle</a:t>
            </a:r>
            <a:r>
              <a:rPr lang="en-US" altLang="ko-KR" sz="1100" dirty="0">
                <a:latin typeface="Consolas" panose="020B0609020204030204" pitchFamily="49" charset="0"/>
              </a:rPr>
              <a:t>", </a:t>
            </a:r>
            <a:r>
              <a:rPr lang="en-US" altLang="ko-KR" sz="1100" dirty="0" err="1">
                <a:latin typeface="Consolas" panose="020B0609020204030204" pitchFamily="49" charset="0"/>
              </a:rPr>
              <a:t>articleNO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608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50226"/>
            <a:ext cx="7858125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7. </a:t>
            </a:r>
            <a:r>
              <a:rPr lang="ko-KR" altLang="en-US" sz="1200" dirty="0">
                <a:latin typeface="+mj-ea"/>
                <a:ea typeface="+mj-ea"/>
              </a:rPr>
              <a:t>마지막으로 글 상세 정보를 표시할 </a:t>
            </a:r>
            <a:r>
              <a:rPr lang="en-US" altLang="ko-KR" sz="1200" dirty="0">
                <a:latin typeface="+mj-ea"/>
                <a:ea typeface="+mj-ea"/>
              </a:rPr>
              <a:t>JSP </a:t>
            </a:r>
            <a:r>
              <a:rPr lang="ko-KR" altLang="en-US" sz="1200" dirty="0">
                <a:latin typeface="+mj-ea"/>
                <a:ea typeface="+mj-ea"/>
              </a:rPr>
              <a:t>파일을 다음과 같이 작성합니다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단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자신이 작성한 글만 수정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삭제를 </a:t>
            </a:r>
          </a:p>
          <a:p>
            <a:pPr lvl="0"/>
            <a:r>
              <a:rPr lang="en-US" altLang="ko-KR" sz="1200" dirty="0">
                <a:latin typeface="+mj-ea"/>
                <a:ea typeface="+mj-ea"/>
              </a:rPr>
              <a:t>  </a:t>
            </a:r>
            <a:r>
              <a:rPr lang="ko-KR" altLang="en-US" sz="1200" dirty="0">
                <a:latin typeface="+mj-ea"/>
                <a:ea typeface="+mj-ea"/>
              </a:rPr>
              <a:t>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8152" y="2126621"/>
            <a:ext cx="6400800" cy="38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491340"/>
            <a:ext cx="9144000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 id="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tr_btn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"    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  &lt;td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="2" align="center"&gt;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      &lt;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test="${member.id == article.id }"&gt;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	      &lt;input type=button value="</a:t>
            </a:r>
            <a:r>
              <a:rPr lang="ko-KR" altLang="en-US" sz="1100" dirty="0">
                <a:solidFill>
                  <a:srgbClr val="7030A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fn_enable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this.form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)"&gt;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	      &lt;input type=button value="</a:t>
            </a:r>
            <a:r>
              <a:rPr lang="ko-KR" altLang="en-US" sz="1100" dirty="0">
                <a:solidFill>
                  <a:srgbClr val="7030A0"/>
                </a:solidFill>
                <a:latin typeface="Consolas" panose="020B0609020204030204" pitchFamily="49" charset="0"/>
              </a:rPr>
              <a:t>삭제하기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fn_remove_article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('${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contextPath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}/board/removeArticle.do', ${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article.articleNO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})"&gt;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	    &lt;/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	    &lt;input type=button value="</a:t>
            </a:r>
            <a:r>
              <a:rPr lang="ko-KR" altLang="en-US" sz="1100" dirty="0">
                <a:solidFill>
                  <a:srgbClr val="7030A0"/>
                </a:solidFill>
                <a:latin typeface="Consolas" panose="020B0609020204030204" pitchFamily="49" charset="0"/>
              </a:rPr>
              <a:t>리스트로 돌아가기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backToList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this.form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)"&gt;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	     &lt;input type=button value="</a:t>
            </a:r>
            <a:r>
              <a:rPr lang="ko-KR" altLang="en-US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답글쓰기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fn_reply_form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('${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contextPath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}/board/replyForm.do', ${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article.articleNO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})"&gt;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  &lt;/td&gt;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&lt;/table&gt;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&lt;/form&gt;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9449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225" y="1466850"/>
            <a:ext cx="754379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로그인하지 않았을 때와 로그인했을 때의 결과가 어떻게 다른지 비교해 보세요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67338" y="1743848"/>
            <a:ext cx="4267945" cy="4959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32860" y="6434983"/>
            <a:ext cx="1674976" cy="341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글상세 창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20054" y="1511454"/>
            <a:ext cx="4383405" cy="5179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007704" y="1234455"/>
            <a:ext cx="5357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>
                <a:latin typeface="+mj-ea"/>
                <a:ea typeface="+mj-ea"/>
              </a:rPr>
              <a:t>로그인했을 때</a:t>
            </a:r>
            <a:r>
              <a:rPr lang="en-US" altLang="ko-KR" sz="1200" b="1">
                <a:latin typeface="+mj-ea"/>
                <a:ea typeface="+mj-ea"/>
              </a:rPr>
              <a:t>: </a:t>
            </a:r>
            <a:r>
              <a:rPr lang="ko-KR" altLang="ko-KR" sz="1200" b="1">
                <a:latin typeface="+mj-ea"/>
                <a:ea typeface="+mj-ea"/>
              </a:rPr>
              <a:t>수정하기와 삭제하기 버튼이 보임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73039" y="6409345"/>
            <a:ext cx="2700471" cy="350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스프링으로 답변형 게시판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30.7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글 수정하기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81150"/>
            <a:ext cx="7595566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파일에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 if</a:t>
            </a:r>
            <a:r>
              <a:rPr lang="ko-KR" altLang="en-US" sz="1200">
                <a:latin typeface="+mj-ea"/>
                <a:ea typeface="+mj-ea"/>
              </a:rPr>
              <a:t>문을 사용하여 글 수정 시 이미지를 수정한 경우만 이미지 파일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이름을 업데이트하도록 지정합니다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19917" y="2148976"/>
            <a:ext cx="6797270" cy="2705100"/>
            <a:chOff x="447675" y="2676525"/>
            <a:chExt cx="8258469" cy="3457575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7675" y="2676525"/>
              <a:ext cx="8248650" cy="150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76544" y="4133850"/>
              <a:ext cx="8229600" cy="2000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401653" y="4965172"/>
            <a:ext cx="8460336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Consolas" panose="020B0609020204030204" pitchFamily="49" charset="0"/>
              </a:rPr>
              <a:t> &lt;update id="updateArticle"  parameterType="java.util.Map"&gt;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update t_board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set title=#{title},	 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content=#{content}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 &lt;if test="imageFileName!='' and imageFileName!=null"&gt;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  , imageFileName=#{imageFileName}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&lt;/if&gt;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			where articleNO=#{articleNO}</a:t>
            </a:r>
          </a:p>
          <a:p>
            <a:r>
              <a:rPr lang="en-US" altLang="ko-KR" sz="1100">
                <a:latin typeface="Consolas" panose="020B0609020204030204" pitchFamily="49" charset="0"/>
              </a:rPr>
              <a:t>&lt;/update&gt;</a:t>
            </a:r>
            <a:endParaRPr lang="en-US" altLang="ko-KR" sz="11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7066</Words>
  <Application>Microsoft Office PowerPoint</Application>
  <PresentationFormat>화면 슬라이드 쇼(4:3)</PresentationFormat>
  <Paragraphs>2409</Paragraphs>
  <Slides>146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6" baseType="lpstr">
      <vt:lpstr>Open Sans</vt:lpstr>
      <vt:lpstr>Roboto</vt:lpstr>
      <vt:lpstr>맑은 고딕</vt:lpstr>
      <vt:lpstr>한컴산뜻돋움</vt:lpstr>
      <vt:lpstr>함초롬돋움</vt:lpstr>
      <vt:lpstr>Arial</vt:lpstr>
      <vt:lpstr>Calibri</vt:lpstr>
      <vt:lpstr>Consolas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BIG603-09</cp:lastModifiedBy>
  <cp:revision>988</cp:revision>
  <dcterms:created xsi:type="dcterms:W3CDTF">2018-08-29T04:30:46Z</dcterms:created>
  <dcterms:modified xsi:type="dcterms:W3CDTF">2023-03-23T06:36:16Z</dcterms:modified>
  <cp:version/>
</cp:coreProperties>
</file>